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3" r:id="rId5"/>
    <p:sldMasterId id="2147483694" r:id="rId6"/>
  </p:sldMasterIdLst>
  <p:notesMasterIdLst>
    <p:notesMasterId r:id="rId31"/>
  </p:notesMasterIdLst>
  <p:handoutMasterIdLst>
    <p:handoutMasterId r:id="rId32"/>
  </p:handoutMasterIdLst>
  <p:sldIdLst>
    <p:sldId id="464" r:id="rId7"/>
    <p:sldId id="472" r:id="rId8"/>
    <p:sldId id="473" r:id="rId9"/>
    <p:sldId id="459" r:id="rId10"/>
    <p:sldId id="421" r:id="rId11"/>
    <p:sldId id="466" r:id="rId12"/>
    <p:sldId id="469" r:id="rId13"/>
    <p:sldId id="419" r:id="rId14"/>
    <p:sldId id="474" r:id="rId15"/>
    <p:sldId id="479" r:id="rId16"/>
    <p:sldId id="480" r:id="rId17"/>
    <p:sldId id="481" r:id="rId18"/>
    <p:sldId id="475" r:id="rId19"/>
    <p:sldId id="477" r:id="rId20"/>
    <p:sldId id="476" r:id="rId21"/>
    <p:sldId id="256" r:id="rId22"/>
    <p:sldId id="257" r:id="rId23"/>
    <p:sldId id="258" r:id="rId24"/>
    <p:sldId id="259" r:id="rId25"/>
    <p:sldId id="260" r:id="rId26"/>
    <p:sldId id="484" r:id="rId27"/>
    <p:sldId id="262" r:id="rId28"/>
    <p:sldId id="482" r:id="rId29"/>
    <p:sldId id="483" r:id="rId30"/>
  </p:sldIdLst>
  <p:sldSz cx="9144000" cy="6858000" type="screen4x3"/>
  <p:notesSz cx="6797675" cy="9926638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29A"/>
    <a:srgbClr val="F8EFE6"/>
    <a:srgbClr val="025469"/>
    <a:srgbClr val="F2EADD"/>
    <a:srgbClr val="A1A78D"/>
    <a:srgbClr val="1AA8D0"/>
    <a:srgbClr val="137DA7"/>
    <a:srgbClr val="383838"/>
    <a:srgbClr val="EFEFE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F577E-063B-4B97-B222-B2ABBDCC9FFD}" v="19" dt="2020-02-19T08:44:06.7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89" autoAdjust="0"/>
  </p:normalViewPr>
  <p:slideViewPr>
    <p:cSldViewPr>
      <p:cViewPr varScale="1">
        <p:scale>
          <a:sx n="76" d="100"/>
          <a:sy n="76" d="100"/>
        </p:scale>
        <p:origin x="92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5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721F-56C6-492C-9D27-7213C90CE6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45696-FB8B-4B09-A4F6-BB54E4AA5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02C0A-ADA1-4A7A-B30B-8168BD3E77CD}" type="datetimeFigureOut">
              <a:rPr lang="nl-BE" smtClean="0"/>
              <a:t>19/02/2020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2EC6A-CDBE-4925-80FF-A6F841025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3A65-F5E1-403B-82C9-B928B3BAA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D370-0B39-47AB-8F4D-F06F2369D0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2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6010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6581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3698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7555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8980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80328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2712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141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286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2655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024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594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3698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03119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8705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6309320"/>
            <a:ext cx="514400" cy="370840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8532440" y="6336000"/>
            <a:ext cx="485195" cy="230832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701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8ED4-C2EE-470F-822C-9387CB6A1BC3}" type="datetime1">
              <a:rPr lang="fr-BE" smtClean="0"/>
              <a:t>19-02-20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56350"/>
            <a:ext cx="514400" cy="370840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691421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19-02-20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56350"/>
            <a:ext cx="514400" cy="370840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1610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1EF59-70AB-4640-BFE1-505D50A9EC26}" type="datetime1">
              <a:rPr lang="fr-BE" smtClean="0"/>
              <a:t>19-02-20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3216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0993ED9-3DCE-40DA-81CF-75AAD6A342EB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3F91EA-0BCC-41EE-8118-AF65F6DBCCDE}" type="datetime1">
              <a:rPr lang="fr-BE" smtClean="0"/>
              <a:t>19-02-20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2FF7AA89-3B42-469E-8572-B4CF817D9269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F335835-B6BB-4A1C-924C-B12CB12D2916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A8664DB-569D-4D45-BF33-3A32392D039D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9232A1EE-6E03-4F6F-B90C-B0077B47020F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70B30-4088-4D4C-AD45-038571ACE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706"/>
          <a:stretch/>
        </p:blipFill>
        <p:spPr>
          <a:xfrm>
            <a:off x="4182543" y="293317"/>
            <a:ext cx="4735960" cy="6255735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1" y="5386038"/>
            <a:ext cx="1663503" cy="57610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26CD820-D676-0747-A611-FB845A3C12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408" y="5206562"/>
            <a:ext cx="1535329" cy="872877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7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ondertitel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437976" y="1094607"/>
            <a:ext cx="8706024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1" y="0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038123" y="276068"/>
            <a:ext cx="7112327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dirty="0" err="1"/>
                <a:t>Trefdag</a:t>
              </a:r>
              <a:r>
                <a:rPr lang="nl-BE" sz="2800" dirty="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119418"/>
            <a:ext cx="931204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1528974" y="-27095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3073400" y="2468865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dirty="0"/>
              <a:t>Deze presentatie wordt vanaf 4 december 2018 beschikbaar gesteld</a:t>
            </a:r>
            <a:r>
              <a:rPr lang="nl-BE" sz="2400" u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831" y="-27095"/>
            <a:ext cx="3567926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37" y="5560736"/>
            <a:ext cx="306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4143629" y="5564682"/>
            <a:ext cx="18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info_vlaanderen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4143629" y="6041803"/>
            <a:ext cx="201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InformatieVlaanderen</a:t>
            </a:r>
            <a:endParaRPr lang="nl-BE" dirty="0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3897617" y="6043770"/>
            <a:ext cx="306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6579998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80" y="6603111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8A1E0ED-C5AD-4687-B0CA-AA8829F13676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60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9" r:id="rId13"/>
    <p:sldLayoutId id="2147483712" r:id="rId14"/>
    <p:sldLayoutId id="2147483713" r:id="rId15"/>
    <p:sldLayoutId id="2147483714" r:id="rId16"/>
    <p:sldLayoutId id="2147483715" r:id="rId17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D3FB3B6-A9D4-44B3-871F-37B53C152208}" type="datetime1">
              <a:rPr lang="fr-BE" smtClean="0"/>
              <a:t>19-02-20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-36512" y="1"/>
            <a:ext cx="918051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1907704" y="1844824"/>
            <a:ext cx="5472608" cy="2448272"/>
          </a:xfrm>
          <a:prstGeom prst="rect">
            <a:avLst/>
          </a:prstGeom>
          <a:solidFill>
            <a:srgbClr val="3838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/>
            <a:r>
              <a:rPr lang="nl-BE" sz="4800" b="0" dirty="0">
                <a:solidFill>
                  <a:schemeClr val="bg1"/>
                </a:solidFill>
              </a:rPr>
              <a:t>ICEG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Open Standards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February, </a:t>
            </a:r>
            <a:r>
              <a:rPr lang="en-US" sz="2800" b="0">
                <a:solidFill>
                  <a:schemeClr val="bg1"/>
                </a:solidFill>
              </a:rPr>
              <a:t>19th 2020</a:t>
            </a:r>
            <a:br>
              <a:rPr lang="en-US" sz="2800" b="0" dirty="0">
                <a:solidFill>
                  <a:schemeClr val="bg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BE6FF5-4D0A-4DC6-A107-90B2CB4A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610841"/>
            <a:ext cx="2857500" cy="3762375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5536" y="262586"/>
            <a:ext cx="7416000" cy="1116000"/>
          </a:xfrm>
        </p:spPr>
        <p:txBody>
          <a:bodyPr>
            <a:noAutofit/>
          </a:bodyPr>
          <a:lstStyle/>
          <a:p>
            <a:r>
              <a:rPr lang="nl-BE" sz="3600" dirty="0"/>
              <a:t>ICEG standard </a:t>
            </a:r>
            <a:r>
              <a:rPr lang="nl-BE" sz="3600" dirty="0" err="1"/>
              <a:t>for</a:t>
            </a:r>
            <a:r>
              <a:rPr lang="nl-BE" sz="3600" dirty="0"/>
              <a:t> </a:t>
            </a:r>
            <a:r>
              <a:rPr lang="nl-BE" sz="3600" dirty="0" err="1"/>
              <a:t>URIs</a:t>
            </a:r>
            <a:r>
              <a:rPr lang="nl-BE" sz="3600" dirty="0"/>
              <a:t> in data</a:t>
            </a:r>
          </a:p>
        </p:txBody>
      </p:sp>
      <p:sp>
        <p:nvSpPr>
          <p:cNvPr id="7" name="Titel 8">
            <a:extLst>
              <a:ext uri="{FF2B5EF4-FFF2-40B4-BE49-F238E27FC236}">
                <a16:creationId xmlns:a16="http://schemas.microsoft.com/office/drawing/2014/main" id="{6537DB70-C0C6-4C94-B495-EAEF6E50A56B}"/>
              </a:ext>
            </a:extLst>
          </p:cNvPr>
          <p:cNvSpPr txBox="1">
            <a:spLocks/>
          </p:cNvSpPr>
          <p:nvPr/>
        </p:nvSpPr>
        <p:spPr>
          <a:xfrm>
            <a:off x="683568" y="6021288"/>
            <a:ext cx="8114366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1600" dirty="0"/>
              <a:t>Source: https://github.com/belgif/thematic/blob/master/URI/iceg_uri_standard.md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F05419-F80C-45A0-A51A-FD1FC3F36A9D}"/>
              </a:ext>
            </a:extLst>
          </p:cNvPr>
          <p:cNvSpPr txBox="1"/>
          <p:nvPr/>
        </p:nvSpPr>
        <p:spPr>
          <a:xfrm>
            <a:off x="5892738" y="3068960"/>
            <a:ext cx="2376264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ICEG STANDARD </a:t>
            </a:r>
            <a:br>
              <a:rPr 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BE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URIs</a:t>
            </a:r>
            <a:r>
              <a:rPr 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data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Version /// 1.0</a:t>
            </a:r>
          </a:p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 of </a:t>
            </a:r>
            <a:r>
              <a:rPr lang="nl-BE" sz="12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Publication</a:t>
            </a:r>
            <a:r>
              <a:rPr lang="nl-BE" sz="12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/// 11/02/2020</a:t>
            </a:r>
            <a:endParaRPr kumimoji="0" lang="nl-BE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FlandersArtSans-Regular"/>
            </a:endParaRPr>
          </a:p>
        </p:txBody>
      </p:sp>
      <p:pic>
        <p:nvPicPr>
          <p:cNvPr id="1026" name="Picture 2" descr="Afbeeldingsresultaat voor identifier">
            <a:extLst>
              <a:ext uri="{FF2B5EF4-FFF2-40B4-BE49-F238E27FC236}">
                <a16:creationId xmlns:a16="http://schemas.microsoft.com/office/drawing/2014/main" id="{506B96BA-3B7B-4E8A-B545-B78930F7E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8" r="15171" b="8647"/>
          <a:stretch/>
        </p:blipFill>
        <p:spPr bwMode="auto">
          <a:xfrm>
            <a:off x="1619672" y="1874624"/>
            <a:ext cx="2219657" cy="22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el 8">
            <a:extLst>
              <a:ext uri="{FF2B5EF4-FFF2-40B4-BE49-F238E27FC236}">
                <a16:creationId xmlns:a16="http://schemas.microsoft.com/office/drawing/2014/main" id="{089C89DC-FA0C-40A6-B71F-D0F74C7CB072}"/>
              </a:ext>
            </a:extLst>
          </p:cNvPr>
          <p:cNvSpPr txBox="1">
            <a:spLocks/>
          </p:cNvSpPr>
          <p:nvPr/>
        </p:nvSpPr>
        <p:spPr>
          <a:xfrm>
            <a:off x="710018" y="4558877"/>
            <a:ext cx="4702164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en-US" sz="2800" dirty="0"/>
              <a:t>globally unique, persistent identifiers for data</a:t>
            </a:r>
            <a:endParaRPr lang="nl-BE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C3AAC-D1B8-4654-A2F5-241F999A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0" y="6463872"/>
            <a:ext cx="917243" cy="230832"/>
          </a:xfrm>
        </p:spPr>
        <p:txBody>
          <a:bodyPr/>
          <a:lstStyle/>
          <a:p>
            <a:fld id="{7749CDD0-7D77-4D23-9A27-F361E39BA472}" type="datetime1">
              <a:rPr lang="nl-BE" smtClean="0"/>
              <a:pPr/>
              <a:t>19/02/2020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224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5536" y="262586"/>
            <a:ext cx="7416000" cy="1116000"/>
          </a:xfrm>
        </p:spPr>
        <p:txBody>
          <a:bodyPr>
            <a:noAutofit/>
          </a:bodyPr>
          <a:lstStyle/>
          <a:p>
            <a:r>
              <a:rPr lang="nl-BE" sz="3600" dirty="0"/>
              <a:t>The Web as a blueprint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6628B2-1F0F-4A91-B0C1-FD872D42626A}"/>
              </a:ext>
            </a:extLst>
          </p:cNvPr>
          <p:cNvSpPr txBox="1">
            <a:spLocks/>
          </p:cNvSpPr>
          <p:nvPr/>
        </p:nvSpPr>
        <p:spPr>
          <a:xfrm>
            <a:off x="660944" y="1196752"/>
            <a:ext cx="8291264" cy="4320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bIns="0">
            <a:normAutofit/>
          </a:bodyPr>
          <a:lstStyle>
            <a:lvl1pPr marL="0" indent="0">
              <a:lnSpc>
                <a:spcPct val="90000"/>
              </a:lnSpc>
              <a:spcBef>
                <a:spcPts val="700"/>
              </a:spcBef>
              <a:buSzPct val="100000"/>
              <a:buFontTx/>
              <a:buBlip>
                <a:blip r:embed="rId3"/>
              </a:buBlip>
              <a:defRPr sz="2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1pPr>
            <a:lvl2pPr marL="783771" indent="-326571">
              <a:lnSpc>
                <a:spcPct val="90000"/>
              </a:lnSpc>
              <a:spcBef>
                <a:spcPts val="700"/>
              </a:spcBef>
              <a:buSzPct val="75000"/>
              <a:buFontTx/>
              <a:buBlip>
                <a:blip r:embed="rId4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2pPr>
            <a:lvl3pPr marL="1219200" indent="-304800">
              <a:lnSpc>
                <a:spcPct val="90000"/>
              </a:lnSpc>
              <a:spcBef>
                <a:spcPts val="700"/>
              </a:spcBef>
              <a:buSzPct val="85000"/>
              <a:buFont typeface="Arial"/>
              <a:buChar char="•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3pPr>
            <a:lvl4pPr marL="17373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4pPr>
            <a:lvl5pPr marL="21945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r>
              <a:rPr lang="en-US" dirty="0"/>
              <a:t> 4 key principles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2" descr="Afbeeldingsresultaat voor smart city base grid iot">
            <a:extLst>
              <a:ext uri="{FF2B5EF4-FFF2-40B4-BE49-F238E27FC236}">
                <a16:creationId xmlns:a16="http://schemas.microsoft.com/office/drawing/2014/main" id="{AF3A4BC4-5824-46ED-A622-AA76AD9B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12" y="1676151"/>
            <a:ext cx="333970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ular Callout 6">
            <a:extLst>
              <a:ext uri="{FF2B5EF4-FFF2-40B4-BE49-F238E27FC236}">
                <a16:creationId xmlns:a16="http://schemas.microsoft.com/office/drawing/2014/main" id="{0EC31928-82A9-4F03-8AEB-162BFD647562}"/>
              </a:ext>
            </a:extLst>
          </p:cNvPr>
          <p:cNvSpPr/>
          <p:nvPr/>
        </p:nvSpPr>
        <p:spPr>
          <a:xfrm flipH="1">
            <a:off x="1030445" y="2036191"/>
            <a:ext cx="3631926" cy="450154"/>
          </a:xfrm>
          <a:prstGeom prst="wedgeRoundRectCallout">
            <a:avLst>
              <a:gd name="adj1" fmla="val -30534"/>
              <a:gd name="adj2" fmla="val 14053"/>
              <a:gd name="adj3" fmla="val 16667"/>
            </a:avLst>
          </a:prstGeom>
          <a:solidFill>
            <a:srgbClr val="4472C4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bg1"/>
                </a:solidFill>
              </a:rPr>
              <a:t>Persistent </a:t>
            </a:r>
            <a:r>
              <a:rPr lang="nl-BE" sz="1662" dirty="0" err="1">
                <a:solidFill>
                  <a:schemeClr val="bg1"/>
                </a:solidFill>
              </a:rPr>
              <a:t>Identifiers</a:t>
            </a:r>
            <a:r>
              <a:rPr lang="nl-BE" sz="1662" dirty="0">
                <a:solidFill>
                  <a:schemeClr val="bg1"/>
                </a:solidFill>
              </a:rPr>
              <a:t>: </a:t>
            </a:r>
            <a:r>
              <a:rPr lang="nl-BE" sz="1662" dirty="0" err="1">
                <a:solidFill>
                  <a:schemeClr val="bg1"/>
                </a:solidFill>
              </a:rPr>
              <a:t>URIs</a:t>
            </a:r>
            <a:endParaRPr lang="nl-BE" sz="1662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7">
            <a:extLst>
              <a:ext uri="{FF2B5EF4-FFF2-40B4-BE49-F238E27FC236}">
                <a16:creationId xmlns:a16="http://schemas.microsoft.com/office/drawing/2014/main" id="{89BFA274-3C6A-4CE9-A8C7-49794A779FB3}"/>
              </a:ext>
            </a:extLst>
          </p:cNvPr>
          <p:cNvSpPr/>
          <p:nvPr/>
        </p:nvSpPr>
        <p:spPr>
          <a:xfrm flipH="1">
            <a:off x="1030445" y="2666157"/>
            <a:ext cx="3631926" cy="450154"/>
          </a:xfrm>
          <a:prstGeom prst="wedgeRoundRectCallout">
            <a:avLst>
              <a:gd name="adj1" fmla="val -48750"/>
              <a:gd name="adj2" fmla="val 40357"/>
              <a:gd name="adj3" fmla="val 16667"/>
            </a:avLst>
          </a:prstGeom>
          <a:solidFill>
            <a:srgbClr val="4472C4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>
                <a:solidFill>
                  <a:schemeClr val="bg1"/>
                </a:solidFill>
              </a:rPr>
              <a:t>Dereferenceable</a:t>
            </a:r>
            <a:r>
              <a:rPr lang="nl-BE" sz="1662" dirty="0">
                <a:solidFill>
                  <a:schemeClr val="bg1"/>
                </a:solidFill>
              </a:rPr>
              <a:t> </a:t>
            </a:r>
            <a:r>
              <a:rPr lang="nl-BE" sz="1662">
                <a:solidFill>
                  <a:schemeClr val="bg1"/>
                </a:solidFill>
              </a:rPr>
              <a:t>HTTP URIs</a:t>
            </a:r>
            <a:endParaRPr lang="nl-BE" sz="1662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DEAA376E-36B6-44BC-BD7C-D6061CC9EBF2}"/>
              </a:ext>
            </a:extLst>
          </p:cNvPr>
          <p:cNvSpPr/>
          <p:nvPr/>
        </p:nvSpPr>
        <p:spPr>
          <a:xfrm flipH="1">
            <a:off x="1030445" y="3302988"/>
            <a:ext cx="3631926" cy="450154"/>
          </a:xfrm>
          <a:prstGeom prst="wedgeRoundRectCallout">
            <a:avLst>
              <a:gd name="adj1" fmla="val -43541"/>
              <a:gd name="adj2" fmla="val 5610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 err="1">
                <a:solidFill>
                  <a:schemeClr val="tx1"/>
                </a:solidFill>
              </a:rPr>
              <a:t>Standardised</a:t>
            </a:r>
            <a:r>
              <a:rPr lang="nl-BE" sz="1662" dirty="0">
                <a:solidFill>
                  <a:schemeClr val="tx1"/>
                </a:solidFill>
              </a:rPr>
              <a:t> Information (RDF)</a:t>
            </a:r>
          </a:p>
        </p:txBody>
      </p:sp>
      <p:sp>
        <p:nvSpPr>
          <p:cNvPr id="16" name="Rounded Rectangular Callout 14">
            <a:extLst>
              <a:ext uri="{FF2B5EF4-FFF2-40B4-BE49-F238E27FC236}">
                <a16:creationId xmlns:a16="http://schemas.microsoft.com/office/drawing/2014/main" id="{13323128-7963-4F36-9552-7526A7B9BF3F}"/>
              </a:ext>
            </a:extLst>
          </p:cNvPr>
          <p:cNvSpPr/>
          <p:nvPr/>
        </p:nvSpPr>
        <p:spPr>
          <a:xfrm flipH="1">
            <a:off x="1030445" y="3901271"/>
            <a:ext cx="3631926" cy="450154"/>
          </a:xfrm>
          <a:prstGeom prst="wedgeRoundRectCallout">
            <a:avLst>
              <a:gd name="adj1" fmla="val -43654"/>
              <a:gd name="adj2" fmla="val 23054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tx1"/>
                </a:solidFill>
              </a:rPr>
              <a:t>Links </a:t>
            </a:r>
            <a:r>
              <a:rPr lang="nl-BE" sz="1662" dirty="0" err="1">
                <a:solidFill>
                  <a:schemeClr val="tx1"/>
                </a:solidFill>
              </a:rPr>
              <a:t>to</a:t>
            </a:r>
            <a:r>
              <a:rPr lang="nl-BE" sz="1662" dirty="0">
                <a:solidFill>
                  <a:schemeClr val="tx1"/>
                </a:solidFill>
              </a:rPr>
              <a:t> </a:t>
            </a:r>
            <a:r>
              <a:rPr lang="nl-BE" sz="1662" dirty="0" err="1">
                <a:solidFill>
                  <a:schemeClr val="tx1"/>
                </a:solidFill>
              </a:rPr>
              <a:t>other</a:t>
            </a:r>
            <a:r>
              <a:rPr lang="nl-BE" sz="1662" dirty="0">
                <a:solidFill>
                  <a:schemeClr val="tx1"/>
                </a:solidFill>
              </a:rPr>
              <a:t> information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57C98B-9BA2-41B4-8DC6-E7B6B97DAC06}"/>
              </a:ext>
            </a:extLst>
          </p:cNvPr>
          <p:cNvSpPr txBox="1">
            <a:spLocks/>
          </p:cNvSpPr>
          <p:nvPr/>
        </p:nvSpPr>
        <p:spPr>
          <a:xfrm>
            <a:off x="642392" y="5407084"/>
            <a:ext cx="8291264" cy="140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bIns="0">
            <a:normAutofit/>
          </a:bodyPr>
          <a:lstStyle>
            <a:lvl1pPr marL="0" indent="0">
              <a:lnSpc>
                <a:spcPct val="90000"/>
              </a:lnSpc>
              <a:spcBef>
                <a:spcPts val="700"/>
              </a:spcBef>
              <a:buSzPct val="100000"/>
              <a:buFontTx/>
              <a:buBlip>
                <a:blip r:embed="rId3"/>
              </a:buBlip>
              <a:defRPr sz="2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1pPr>
            <a:lvl2pPr marL="783771" indent="-326571">
              <a:lnSpc>
                <a:spcPct val="90000"/>
              </a:lnSpc>
              <a:spcBef>
                <a:spcPts val="700"/>
              </a:spcBef>
              <a:buSzPct val="75000"/>
              <a:buFontTx/>
              <a:buBlip>
                <a:blip r:embed="rId4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2pPr>
            <a:lvl3pPr marL="1219200" indent="-304800">
              <a:lnSpc>
                <a:spcPct val="90000"/>
              </a:lnSpc>
              <a:spcBef>
                <a:spcPts val="700"/>
              </a:spcBef>
              <a:buSzPct val="85000"/>
              <a:buFont typeface="Arial"/>
              <a:buChar char="•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3pPr>
            <a:lvl4pPr marL="17373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4pPr>
            <a:lvl5pPr marL="21945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r>
              <a:rPr lang="en-US" dirty="0"/>
              <a:t>Example</a:t>
            </a:r>
          </a:p>
          <a:p>
            <a:pPr lvl="1"/>
            <a:r>
              <a:rPr lang="en-US" dirty="0"/>
              <a:t>https://data.brussels.be/id/building/21322453123324555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FA58B-4B61-4D05-8E96-DA25CA58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0" y="6457475"/>
            <a:ext cx="917243" cy="230832"/>
          </a:xfrm>
        </p:spPr>
        <p:txBody>
          <a:bodyPr/>
          <a:lstStyle/>
          <a:p>
            <a:fld id="{7749CDD0-7D77-4D23-9A27-F361E39BA472}" type="datetime1">
              <a:rPr lang="nl-BE" smtClean="0"/>
              <a:pPr/>
              <a:t>19/02/2020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1198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5536" y="262586"/>
            <a:ext cx="7416000" cy="1116000"/>
          </a:xfrm>
        </p:spPr>
        <p:txBody>
          <a:bodyPr>
            <a:noAutofit/>
          </a:bodyPr>
          <a:lstStyle/>
          <a:p>
            <a:r>
              <a:rPr lang="nl-BE" sz="3600" dirty="0" err="1"/>
              <a:t>Governance</a:t>
            </a:r>
            <a:endParaRPr lang="nl-BE" sz="3600" dirty="0"/>
          </a:p>
        </p:txBody>
      </p:sp>
      <p:cxnSp>
        <p:nvCxnSpPr>
          <p:cNvPr id="26" name="Rechte verbindingslijn 16">
            <a:extLst>
              <a:ext uri="{FF2B5EF4-FFF2-40B4-BE49-F238E27FC236}">
                <a16:creationId xmlns:a16="http://schemas.microsoft.com/office/drawing/2014/main" id="{C8B1CE7B-39A8-49B9-9B65-0156E764FBCE}"/>
              </a:ext>
            </a:extLst>
          </p:cNvPr>
          <p:cNvCxnSpPr>
            <a:cxnSpLocks/>
          </p:cNvCxnSpPr>
          <p:nvPr/>
        </p:nvCxnSpPr>
        <p:spPr>
          <a:xfrm>
            <a:off x="251520" y="4941168"/>
            <a:ext cx="8145422" cy="52748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1">
            <a:extLst>
              <a:ext uri="{FF2B5EF4-FFF2-40B4-BE49-F238E27FC236}">
                <a16:creationId xmlns:a16="http://schemas.microsoft.com/office/drawing/2014/main" id="{287C145F-89F9-421B-8D02-C6D8F816979B}"/>
              </a:ext>
            </a:extLst>
          </p:cNvPr>
          <p:cNvCxnSpPr>
            <a:cxnSpLocks/>
          </p:cNvCxnSpPr>
          <p:nvPr/>
        </p:nvCxnSpPr>
        <p:spPr>
          <a:xfrm flipH="1" flipV="1">
            <a:off x="803462" y="2940354"/>
            <a:ext cx="16153" cy="2028630"/>
          </a:xfrm>
          <a:prstGeom prst="line">
            <a:avLst/>
          </a:prstGeom>
          <a:noFill/>
          <a:ln w="28575" cap="flat" cmpd="sng" algn="ctr">
            <a:solidFill>
              <a:srgbClr val="7F7F7F"/>
            </a:solidFill>
            <a:prstDash val="dash"/>
            <a:miter lim="800000"/>
          </a:ln>
          <a:effectLst/>
        </p:spPr>
      </p:cxnSp>
      <p:sp>
        <p:nvSpPr>
          <p:cNvPr id="40" name="Tekstvak 32">
            <a:extLst>
              <a:ext uri="{FF2B5EF4-FFF2-40B4-BE49-F238E27FC236}">
                <a16:creationId xmlns:a16="http://schemas.microsoft.com/office/drawing/2014/main" id="{9D9C196B-C9E1-417B-9DAB-BE683AE6061F}"/>
              </a:ext>
            </a:extLst>
          </p:cNvPr>
          <p:cNvSpPr txBox="1"/>
          <p:nvPr/>
        </p:nvSpPr>
        <p:spPr>
          <a:xfrm>
            <a:off x="818029" y="2348880"/>
            <a:ext cx="2514014" cy="475589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Working group 1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33">
            <a:extLst>
              <a:ext uri="{FF2B5EF4-FFF2-40B4-BE49-F238E27FC236}">
                <a16:creationId xmlns:a16="http://schemas.microsoft.com/office/drawing/2014/main" id="{F33EBE02-8B60-4D6C-8109-A399DBFB82A7}"/>
              </a:ext>
            </a:extLst>
          </p:cNvPr>
          <p:cNvCxnSpPr>
            <a:cxnSpLocks/>
          </p:cNvCxnSpPr>
          <p:nvPr/>
        </p:nvCxnSpPr>
        <p:spPr>
          <a:xfrm flipV="1">
            <a:off x="1992803" y="3482944"/>
            <a:ext cx="0" cy="1486038"/>
          </a:xfrm>
          <a:prstGeom prst="line">
            <a:avLst/>
          </a:prstGeom>
          <a:noFill/>
          <a:ln w="28575" cap="flat" cmpd="sng" algn="ctr">
            <a:solidFill>
              <a:srgbClr val="7F7F7F"/>
            </a:solidFill>
            <a:prstDash val="dash"/>
            <a:miter lim="800000"/>
          </a:ln>
          <a:effectLst/>
        </p:spPr>
      </p:cxnSp>
      <p:cxnSp>
        <p:nvCxnSpPr>
          <p:cNvPr id="43" name="Rechte verbindingslijn 38">
            <a:extLst>
              <a:ext uri="{FF2B5EF4-FFF2-40B4-BE49-F238E27FC236}">
                <a16:creationId xmlns:a16="http://schemas.microsoft.com/office/drawing/2014/main" id="{38A2DBE8-B4A7-4CC1-B912-89294FBBDD2F}"/>
              </a:ext>
            </a:extLst>
          </p:cNvPr>
          <p:cNvCxnSpPr>
            <a:cxnSpLocks/>
          </p:cNvCxnSpPr>
          <p:nvPr/>
        </p:nvCxnSpPr>
        <p:spPr>
          <a:xfrm flipH="1" flipV="1">
            <a:off x="3284564" y="3814931"/>
            <a:ext cx="32276" cy="1192151"/>
          </a:xfrm>
          <a:prstGeom prst="line">
            <a:avLst/>
          </a:prstGeom>
          <a:noFill/>
          <a:ln w="28575" cap="flat" cmpd="sng" algn="ctr">
            <a:solidFill>
              <a:srgbClr val="7F7F7F"/>
            </a:solidFill>
            <a:prstDash val="dash"/>
            <a:miter lim="800000"/>
          </a:ln>
          <a:effectLst/>
        </p:spPr>
      </p:cxnSp>
      <p:sp>
        <p:nvSpPr>
          <p:cNvPr id="44" name="Tekstvak 39">
            <a:extLst>
              <a:ext uri="{FF2B5EF4-FFF2-40B4-BE49-F238E27FC236}">
                <a16:creationId xmlns:a16="http://schemas.microsoft.com/office/drawing/2014/main" id="{6A06CE30-A1D3-4A73-B3C5-E2CF37176BF0}"/>
              </a:ext>
            </a:extLst>
          </p:cNvPr>
          <p:cNvSpPr txBox="1"/>
          <p:nvPr/>
        </p:nvSpPr>
        <p:spPr>
          <a:xfrm>
            <a:off x="3399683" y="3631397"/>
            <a:ext cx="2825457" cy="46166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Working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</a:p>
        </p:txBody>
      </p:sp>
      <p:cxnSp>
        <p:nvCxnSpPr>
          <p:cNvPr id="45" name="Rechte verbindingslijn 43">
            <a:extLst>
              <a:ext uri="{FF2B5EF4-FFF2-40B4-BE49-F238E27FC236}">
                <a16:creationId xmlns:a16="http://schemas.microsoft.com/office/drawing/2014/main" id="{8CC99F9D-0522-4E72-93A3-63669010AB16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6597145" y="2593637"/>
            <a:ext cx="0" cy="2108619"/>
          </a:xfrm>
          <a:prstGeom prst="line">
            <a:avLst/>
          </a:prstGeom>
          <a:noFill/>
          <a:ln w="28575" cap="flat" cmpd="sng" algn="ctr">
            <a:solidFill>
              <a:srgbClr val="7F7F7F"/>
            </a:solidFill>
            <a:prstDash val="dash"/>
            <a:miter lim="800000"/>
          </a:ln>
          <a:effectLst/>
        </p:spPr>
      </p:cxnSp>
      <p:sp>
        <p:nvSpPr>
          <p:cNvPr id="46" name="Tekstvak 45">
            <a:extLst>
              <a:ext uri="{FF2B5EF4-FFF2-40B4-BE49-F238E27FC236}">
                <a16:creationId xmlns:a16="http://schemas.microsoft.com/office/drawing/2014/main" id="{FCB230AA-973D-4BB1-BC35-937F79DEECFC}"/>
              </a:ext>
            </a:extLst>
          </p:cNvPr>
          <p:cNvSpPr txBox="1"/>
          <p:nvPr/>
        </p:nvSpPr>
        <p:spPr>
          <a:xfrm>
            <a:off x="6597145" y="2362804"/>
            <a:ext cx="1881797" cy="46166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Stroomdiagram: Alternatief proces 71">
            <a:extLst>
              <a:ext uri="{FF2B5EF4-FFF2-40B4-BE49-F238E27FC236}">
                <a16:creationId xmlns:a16="http://schemas.microsoft.com/office/drawing/2014/main" id="{F785DFF5-965F-4952-AAE9-15A7FFE1E5B7}"/>
              </a:ext>
            </a:extLst>
          </p:cNvPr>
          <p:cNvSpPr/>
          <p:nvPr/>
        </p:nvSpPr>
        <p:spPr>
          <a:xfrm>
            <a:off x="414046" y="4817252"/>
            <a:ext cx="883108" cy="338425"/>
          </a:xfrm>
          <a:prstGeom prst="flowChartAlternateProcess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11/10</a:t>
            </a:r>
          </a:p>
        </p:txBody>
      </p:sp>
      <p:sp>
        <p:nvSpPr>
          <p:cNvPr id="48" name="Stroomdiagram: Alternatief proces 72">
            <a:extLst>
              <a:ext uri="{FF2B5EF4-FFF2-40B4-BE49-F238E27FC236}">
                <a16:creationId xmlns:a16="http://schemas.microsoft.com/office/drawing/2014/main" id="{856AA3DA-1CAF-429C-8800-CA0E996E01E1}"/>
              </a:ext>
            </a:extLst>
          </p:cNvPr>
          <p:cNvSpPr/>
          <p:nvPr/>
        </p:nvSpPr>
        <p:spPr>
          <a:xfrm>
            <a:off x="1545247" y="4826477"/>
            <a:ext cx="883108" cy="338425"/>
          </a:xfrm>
          <a:prstGeom prst="flowChartAlternateProcess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8/11</a:t>
            </a:r>
          </a:p>
        </p:txBody>
      </p:sp>
      <p:sp>
        <p:nvSpPr>
          <p:cNvPr id="49" name="Stroomdiagram: Alternatief proces 73">
            <a:extLst>
              <a:ext uri="{FF2B5EF4-FFF2-40B4-BE49-F238E27FC236}">
                <a16:creationId xmlns:a16="http://schemas.microsoft.com/office/drawing/2014/main" id="{CBE402AE-AF21-4D18-8353-897CD57F2659}"/>
              </a:ext>
            </a:extLst>
          </p:cNvPr>
          <p:cNvSpPr/>
          <p:nvPr/>
        </p:nvSpPr>
        <p:spPr>
          <a:xfrm>
            <a:off x="2913917" y="4817251"/>
            <a:ext cx="883108" cy="338425"/>
          </a:xfrm>
          <a:prstGeom prst="flowChartAlternateProcess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0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22/11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Stroomdiagram: Alternatief proces 74">
            <a:extLst>
              <a:ext uri="{FF2B5EF4-FFF2-40B4-BE49-F238E27FC236}">
                <a16:creationId xmlns:a16="http://schemas.microsoft.com/office/drawing/2014/main" id="{05D3E443-3872-4482-88E9-B511167E60F8}"/>
              </a:ext>
            </a:extLst>
          </p:cNvPr>
          <p:cNvSpPr/>
          <p:nvPr/>
        </p:nvSpPr>
        <p:spPr>
          <a:xfrm>
            <a:off x="6190189" y="4817251"/>
            <a:ext cx="883108" cy="338425"/>
          </a:xfrm>
          <a:prstGeom prst="flowChartAlternateProcess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31/1</a:t>
            </a:r>
          </a:p>
        </p:txBody>
      </p:sp>
      <p:sp>
        <p:nvSpPr>
          <p:cNvPr id="58" name="Tekstvak 32">
            <a:extLst>
              <a:ext uri="{FF2B5EF4-FFF2-40B4-BE49-F238E27FC236}">
                <a16:creationId xmlns:a16="http://schemas.microsoft.com/office/drawing/2014/main" id="{96E9D3DE-1C57-4C0B-B2E0-06D1FA22BC13}"/>
              </a:ext>
            </a:extLst>
          </p:cNvPr>
          <p:cNvSpPr txBox="1"/>
          <p:nvPr/>
        </p:nvSpPr>
        <p:spPr>
          <a:xfrm>
            <a:off x="1986801" y="2948902"/>
            <a:ext cx="2514014" cy="475589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Working group 2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kstvak 45">
            <a:extLst>
              <a:ext uri="{FF2B5EF4-FFF2-40B4-BE49-F238E27FC236}">
                <a16:creationId xmlns:a16="http://schemas.microsoft.com/office/drawing/2014/main" id="{B114087A-3941-46B4-A486-2D7944B3B96C}"/>
              </a:ext>
            </a:extLst>
          </p:cNvPr>
          <p:cNvSpPr txBox="1"/>
          <p:nvPr/>
        </p:nvSpPr>
        <p:spPr>
          <a:xfrm>
            <a:off x="3868078" y="4378945"/>
            <a:ext cx="2362660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Review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7D6B324-CA2A-4481-8A2C-3C6632E101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4957" y="478095"/>
            <a:ext cx="2381616" cy="978765"/>
          </a:xfrm>
          <a:prstGeom prst="rect">
            <a:avLst/>
          </a:prstGeom>
        </p:spPr>
      </p:pic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9DED2FB2-CE69-478A-8D09-AED2CAA8BD7C}"/>
              </a:ext>
            </a:extLst>
          </p:cNvPr>
          <p:cNvSpPr txBox="1">
            <a:spLocks/>
          </p:cNvSpPr>
          <p:nvPr/>
        </p:nvSpPr>
        <p:spPr>
          <a:xfrm>
            <a:off x="534804" y="5773481"/>
            <a:ext cx="8291264" cy="1406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bIns="0">
            <a:normAutofit/>
          </a:bodyPr>
          <a:lstStyle>
            <a:lvl1pPr marL="0" indent="0">
              <a:lnSpc>
                <a:spcPct val="90000"/>
              </a:lnSpc>
              <a:spcBef>
                <a:spcPts val="700"/>
              </a:spcBef>
              <a:buSzPct val="100000"/>
              <a:buFontTx/>
              <a:buBlip>
                <a:blip r:embed="rId4"/>
              </a:buBlip>
              <a:defRPr sz="2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1pPr>
            <a:lvl2pPr marL="783771" indent="-326571">
              <a:lnSpc>
                <a:spcPct val="90000"/>
              </a:lnSpc>
              <a:spcBef>
                <a:spcPts val="700"/>
              </a:spcBef>
              <a:buSzPct val="75000"/>
              <a:buFontTx/>
              <a:buBlip>
                <a:blip r:embed="rId5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2pPr>
            <a:lvl3pPr marL="1219200" indent="-304800">
              <a:lnSpc>
                <a:spcPct val="90000"/>
              </a:lnSpc>
              <a:spcBef>
                <a:spcPts val="700"/>
              </a:spcBef>
              <a:buSzPct val="85000"/>
              <a:buFont typeface="Arial"/>
              <a:buChar char="•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3pPr>
            <a:lvl4pPr marL="17373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4pPr>
            <a:lvl5pPr marL="2194560" indent="-365760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r>
              <a:rPr lang="en-US" dirty="0"/>
              <a:t>Decision ICEG: ratifying the ICEG URI standard.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3" name="Stroomdiagram: Alternatief proces 74">
            <a:extLst>
              <a:ext uri="{FF2B5EF4-FFF2-40B4-BE49-F238E27FC236}">
                <a16:creationId xmlns:a16="http://schemas.microsoft.com/office/drawing/2014/main" id="{A9F33546-6905-4446-9974-F74368A8471B}"/>
              </a:ext>
            </a:extLst>
          </p:cNvPr>
          <p:cNvSpPr/>
          <p:nvPr/>
        </p:nvSpPr>
        <p:spPr>
          <a:xfrm>
            <a:off x="7390965" y="4817250"/>
            <a:ext cx="883108" cy="338425"/>
          </a:xfrm>
          <a:prstGeom prst="flowChartAlternateProcess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000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19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</a:t>
            </a:r>
          </a:p>
        </p:txBody>
      </p:sp>
      <p:sp>
        <p:nvSpPr>
          <p:cNvPr id="64" name="Tekstvak 45">
            <a:extLst>
              <a:ext uri="{FF2B5EF4-FFF2-40B4-BE49-F238E27FC236}">
                <a16:creationId xmlns:a16="http://schemas.microsoft.com/office/drawing/2014/main" id="{0D4E1070-1EDE-4B82-836B-789519FE1181}"/>
              </a:ext>
            </a:extLst>
          </p:cNvPr>
          <p:cNvSpPr txBox="1"/>
          <p:nvPr/>
        </p:nvSpPr>
        <p:spPr>
          <a:xfrm>
            <a:off x="7832519" y="3604034"/>
            <a:ext cx="883108" cy="461665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ICEG</a:t>
            </a:r>
          </a:p>
        </p:txBody>
      </p:sp>
      <p:cxnSp>
        <p:nvCxnSpPr>
          <p:cNvPr id="65" name="Rechte verbindingslijn 43">
            <a:extLst>
              <a:ext uri="{FF2B5EF4-FFF2-40B4-BE49-F238E27FC236}">
                <a16:creationId xmlns:a16="http://schemas.microsoft.com/office/drawing/2014/main" id="{8D8264D5-ECF0-4FD8-93AB-BA699B9B5ACA}"/>
              </a:ext>
            </a:extLst>
          </p:cNvPr>
          <p:cNvCxnSpPr>
            <a:cxnSpLocks/>
          </p:cNvCxnSpPr>
          <p:nvPr/>
        </p:nvCxnSpPr>
        <p:spPr>
          <a:xfrm flipV="1">
            <a:off x="7763610" y="3604034"/>
            <a:ext cx="0" cy="1329055"/>
          </a:xfrm>
          <a:prstGeom prst="line">
            <a:avLst/>
          </a:prstGeom>
          <a:noFill/>
          <a:ln w="28575" cap="flat" cmpd="sng" algn="ctr">
            <a:solidFill>
              <a:srgbClr val="7F7F7F"/>
            </a:solidFill>
            <a:prstDash val="dash"/>
            <a:miter lim="800000"/>
          </a:ln>
          <a:effectLst/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D504C7-3567-4C72-8DED-2E18AC76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CDD0-7D77-4D23-9A27-F361E39BA472}" type="datetime1">
              <a:rPr lang="nl-BE" smtClean="0"/>
              <a:pPr/>
              <a:t>19/02/2020</a:t>
            </a:fld>
            <a:r>
              <a:rPr lang="nl-BE"/>
              <a:t> </a:t>
            </a:r>
            <a:r>
              <a:rPr lang="nl-BE" b="1"/>
              <a:t>│</a:t>
            </a:r>
            <a:fld id="{B263F6C6-2226-4286-8995-C42CB1E7C290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642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Digital Europe for All			Marc Bruyland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488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URIs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organizations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579296" cy="4968552"/>
          </a:xfrm>
        </p:spPr>
        <p:txBody>
          <a:bodyPr anchor="t">
            <a:normAutofit/>
          </a:bodyPr>
          <a:lstStyle/>
          <a:p>
            <a:r>
              <a:rPr lang="en-US" dirty="0"/>
              <a:t>Growing need to uniquely identify public administrations in linked data applications: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BOSA linked data registries (GDPR, AS,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Exchange of metadata in </a:t>
            </a:r>
            <a:r>
              <a:rPr lang="en-US" dirty="0" err="1"/>
              <a:t>interfederal</a:t>
            </a:r>
            <a:r>
              <a:rPr lang="en-US" dirty="0"/>
              <a:t> and EU context (SDG…) via ISA2 “Core Vocabularies”</a:t>
            </a:r>
          </a:p>
          <a:p>
            <a:br>
              <a:rPr lang="en-US" dirty="0"/>
            </a:br>
            <a:r>
              <a:rPr lang="en-US" dirty="0"/>
              <a:t>Suggested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Crossroad Bank Enterprises as starting point for legal entities, without requiring changes to CBE itself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decentralized mechanism for identifying parts of organizations that are not separate legal entities (e.g. BOSA DG </a:t>
            </a:r>
            <a:r>
              <a:rPr lang="en-US"/>
              <a:t>DT)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04957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Digital Europe for All			Marc Bruyland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0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/>
              <a:t>OSLO </a:t>
            </a:r>
            <a:r>
              <a:rPr lang="fr-BE" dirty="0" err="1"/>
              <a:t>Education</a:t>
            </a:r>
            <a:r>
              <a:rPr lang="fr-BE" dirty="0"/>
              <a:t> Data </a:t>
            </a:r>
            <a:r>
              <a:rPr lang="fr-BE" dirty="0" err="1"/>
              <a:t>Vocabulary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BE" dirty="0"/>
              <a:t>An </a:t>
            </a:r>
            <a:r>
              <a:rPr lang="fr-BE" dirty="0" err="1"/>
              <a:t>opportunity</a:t>
            </a:r>
            <a:r>
              <a:rPr lang="fr-BE" dirty="0"/>
              <a:t> for </a:t>
            </a:r>
            <a:r>
              <a:rPr lang="fr-BE" dirty="0" err="1"/>
              <a:t>Belgium</a:t>
            </a:r>
            <a:r>
              <a:rPr lang="fr-BE" dirty="0"/>
              <a:t> &amp; Europe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3A155-7BF4-4561-A21F-2E44160FC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188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Single Gateway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/>
              <a:t>Regulation 2018/1724 of the European Parliament and of the council of 2 October 2018 </a:t>
            </a:r>
          </a:p>
          <a:p>
            <a:pPr algn="just"/>
            <a:r>
              <a:rPr lang="en-US" dirty="0"/>
              <a:t>Establish a </a:t>
            </a:r>
            <a:r>
              <a:rPr lang="en-US" b="1" dirty="0"/>
              <a:t>Single Digital Gateway</a:t>
            </a:r>
            <a:r>
              <a:rPr lang="en-US" dirty="0"/>
              <a:t> to provide citizens and businesses with easy access to high quality information, to efficient procedures and to effective assistance and problem-solving services.</a:t>
            </a:r>
          </a:p>
          <a:p>
            <a:pPr algn="just"/>
            <a:r>
              <a:rPr lang="en-US" dirty="0"/>
              <a:t>The use of procedures by cross-border users and the implementation of the 'once-only' principle.</a:t>
            </a:r>
          </a:p>
          <a:p>
            <a:pPr algn="just"/>
            <a:r>
              <a:rPr lang="en-US" dirty="0"/>
              <a:t>The reporting on obstacles in the internal market based on user feedback and statistics.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37" y="1060848"/>
            <a:ext cx="2043113" cy="1064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9F4C-0A71-4F90-B232-265A546A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889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14" y="1515013"/>
            <a:ext cx="5599604" cy="448573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Cross-border </a:t>
            </a:r>
            <a:r>
              <a:rPr lang="fr-BE" dirty="0" err="1"/>
              <a:t>students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77938" y="3235759"/>
            <a:ext cx="4211847" cy="1412801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European citizens have the right to live in the EU country where they are studying for the duration of your studies.</a:t>
            </a:r>
          </a:p>
          <a:p>
            <a:r>
              <a:rPr lang="en-US" dirty="0"/>
              <a:t>More and more students are exercising this right to study in several countries.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8EA9D-1698-4CB8-A945-DDF7A0B1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509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need</a:t>
            </a:r>
            <a:r>
              <a:rPr lang="fr-BE" dirty="0"/>
              <a:t> of </a:t>
            </a:r>
            <a:r>
              <a:rPr lang="fr-BE" dirty="0" err="1"/>
              <a:t>european</a:t>
            </a:r>
            <a:r>
              <a:rPr lang="fr-BE" dirty="0"/>
              <a:t> standards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8" y="2226469"/>
            <a:ext cx="3263504" cy="3263504"/>
          </a:xfrm>
        </p:spPr>
      </p:pic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These students need to pass on information about themselves, including their diplomas and training already completed, from one educational establishment to another and from one Member State to another.</a:t>
            </a:r>
          </a:p>
          <a:p>
            <a:pPr algn="just"/>
            <a:r>
              <a:rPr lang="en-US" dirty="0"/>
              <a:t>This will require standards and nomenclatures to </a:t>
            </a:r>
            <a:r>
              <a:rPr lang="en-US" dirty="0" err="1"/>
              <a:t>harmonise</a:t>
            </a:r>
            <a:r>
              <a:rPr lang="en-US" dirty="0"/>
              <a:t> the structure and content of this information.</a:t>
            </a:r>
            <a:endParaRPr lang="fr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F6526-41B2-4205-B17F-91E2EFF0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6416" y="6356350"/>
            <a:ext cx="370384" cy="370840"/>
          </a:xfrm>
        </p:spPr>
        <p:txBody>
          <a:bodyPr/>
          <a:lstStyle/>
          <a:p>
            <a:fld id="{44268F58-7931-46A9-8276-28F54B6737CA}" type="slidenum">
              <a:rPr lang="fr-BE" smtClean="0"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7817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Digital Europe for All			Marc Bruyland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just"/>
            <a:fld id="{86CB4B4D-7CA3-9044-876B-883B54F8677D}" type="slidenum">
              <a:rPr lang="nl-BE" smtClean="0"/>
              <a:pPr lvl="0" algn="just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4268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The </a:t>
            </a:r>
            <a:r>
              <a:rPr lang="fr-BE" dirty="0" err="1"/>
              <a:t>belgian</a:t>
            </a:r>
            <a:r>
              <a:rPr lang="fr-BE" dirty="0"/>
              <a:t> </a:t>
            </a:r>
            <a:r>
              <a:rPr lang="fr-BE" dirty="0" err="1"/>
              <a:t>opportunity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2098600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dirty="0"/>
              <a:t>In the field of higher education, the Flemish Agency for Higher Education, Adult Education and Grants (</a:t>
            </a:r>
            <a:r>
              <a:rPr lang="fr-BE" dirty="0"/>
              <a:t>AHOVOKS)</a:t>
            </a:r>
            <a:r>
              <a:rPr lang="en-US" dirty="0"/>
              <a:t> and the Academy of Research and Higher Education in </a:t>
            </a:r>
            <a:r>
              <a:rPr lang="en-US" dirty="0" err="1"/>
              <a:t>wallonia-brussels</a:t>
            </a:r>
            <a:r>
              <a:rPr lang="en-US" dirty="0"/>
              <a:t> federation (ARES) are actively collaborating in order to facilitate the exchange of information between Dutch-speaking and French-speaking higher education in Belgium.</a:t>
            </a:r>
          </a:p>
          <a:p>
            <a:pPr algn="just"/>
            <a:r>
              <a:rPr lang="en-US" dirty="0"/>
              <a:t>This effort is already generating interest in other member countries.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62" y="4763311"/>
            <a:ext cx="991181" cy="6858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92" y="4881205"/>
            <a:ext cx="2500313" cy="4500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4" y="4656176"/>
            <a:ext cx="2428875" cy="9001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E6BE-4B79-46A2-9FC4-5C0E2AFA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51627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02" y="2493832"/>
            <a:ext cx="4372514" cy="328595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ICEG </a:t>
            </a:r>
            <a:r>
              <a:rPr lang="fr-BE" dirty="0" err="1"/>
              <a:t>Education</a:t>
            </a:r>
            <a:r>
              <a:rPr lang="fr-BE" dirty="0"/>
              <a:t> </a:t>
            </a:r>
            <a:r>
              <a:rPr lang="fr-BE" dirty="0" err="1"/>
              <a:t>vocabulary</a:t>
            </a:r>
            <a:endParaRPr lang="fr-BE" dirty="0"/>
          </a:p>
        </p:txBody>
      </p:sp>
      <p:sp>
        <p:nvSpPr>
          <p:cNvPr id="6" name="Rectangle 5"/>
          <p:cNvSpPr/>
          <p:nvPr/>
        </p:nvSpPr>
        <p:spPr>
          <a:xfrm>
            <a:off x="628649" y="1872943"/>
            <a:ext cx="66936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sz="2700" dirty="0"/>
              <a:t>Let us </a:t>
            </a:r>
            <a:r>
              <a:rPr lang="fr-BE" sz="2700" dirty="0" err="1"/>
              <a:t>take</a:t>
            </a:r>
            <a:r>
              <a:rPr lang="fr-BE" sz="2700" dirty="0"/>
              <a:t> </a:t>
            </a:r>
            <a:r>
              <a:rPr lang="fr-BE" sz="2700" dirty="0" err="1"/>
              <a:t>advantage</a:t>
            </a:r>
            <a:r>
              <a:rPr lang="fr-BE" sz="2700" dirty="0"/>
              <a:t> of </a:t>
            </a:r>
            <a:r>
              <a:rPr lang="fr-BE" sz="2700" dirty="0" err="1"/>
              <a:t>these</a:t>
            </a:r>
            <a:r>
              <a:rPr lang="fr-BE" sz="2700" dirty="0"/>
              <a:t> efforts and </a:t>
            </a:r>
            <a:r>
              <a:rPr lang="fr-BE" sz="2700" dirty="0" err="1"/>
              <a:t>work</a:t>
            </a:r>
            <a:r>
              <a:rPr lang="fr-BE" sz="2700" dirty="0"/>
              <a:t> </a:t>
            </a:r>
            <a:r>
              <a:rPr lang="fr-BE" sz="2700" dirty="0" err="1"/>
              <a:t>together</a:t>
            </a:r>
            <a:r>
              <a:rPr lang="fr-BE" sz="2700" dirty="0"/>
              <a:t> to </a:t>
            </a:r>
            <a:r>
              <a:rPr lang="fr-BE" sz="2700" dirty="0" err="1"/>
              <a:t>achieve</a:t>
            </a:r>
            <a:r>
              <a:rPr lang="fr-BE" sz="2700" dirty="0"/>
              <a:t>, for the exchange of </a:t>
            </a:r>
            <a:r>
              <a:rPr lang="fr-BE" sz="2700" dirty="0" err="1"/>
              <a:t>educational</a:t>
            </a:r>
            <a:r>
              <a:rPr lang="fr-BE" sz="2700" dirty="0"/>
              <a:t> data …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BE" sz="2700" dirty="0" err="1"/>
              <a:t>a</a:t>
            </a:r>
            <a:r>
              <a:rPr lang="fr-BE" sz="2700" dirty="0"/>
              <a:t> </a:t>
            </a:r>
            <a:r>
              <a:rPr lang="fr-BE" sz="2700" dirty="0" err="1"/>
              <a:t>Belgian</a:t>
            </a:r>
            <a:r>
              <a:rPr lang="fr-BE" sz="2700" dirty="0"/>
              <a:t> ICEG standard,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fr-BE" sz="2700" dirty="0" err="1"/>
              <a:t>a</a:t>
            </a:r>
            <a:r>
              <a:rPr lang="fr-BE" sz="2700" dirty="0"/>
              <a:t> </a:t>
            </a:r>
            <a:r>
              <a:rPr lang="fr-BE" sz="2700" dirty="0" err="1"/>
              <a:t>European</a:t>
            </a:r>
            <a:r>
              <a:rPr lang="fr-BE" sz="2700" dirty="0"/>
              <a:t> standard.</a:t>
            </a:r>
          </a:p>
          <a:p>
            <a:endParaRPr lang="fr-BE" sz="2700" dirty="0"/>
          </a:p>
        </p:txBody>
      </p:sp>
      <p:sp>
        <p:nvSpPr>
          <p:cNvPr id="7" name="ZoneTexte 6"/>
          <p:cNvSpPr txBox="1"/>
          <p:nvPr/>
        </p:nvSpPr>
        <p:spPr>
          <a:xfrm>
            <a:off x="5091319" y="4435183"/>
            <a:ext cx="3582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700" dirty="0"/>
              <a:t>This </a:t>
            </a:r>
            <a:r>
              <a:rPr lang="fr-BE" sz="2700" dirty="0" err="1"/>
              <a:t>European</a:t>
            </a:r>
            <a:r>
              <a:rPr lang="fr-BE" sz="2700" dirty="0"/>
              <a:t> standard </a:t>
            </a:r>
            <a:r>
              <a:rPr lang="fr-BE" sz="2700" dirty="0" err="1"/>
              <a:t>could</a:t>
            </a:r>
            <a:r>
              <a:rPr lang="fr-BE" sz="2700" dirty="0"/>
              <a:t> </a:t>
            </a:r>
            <a:r>
              <a:rPr lang="fr-BE" sz="2700" dirty="0" err="1"/>
              <a:t>be</a:t>
            </a:r>
            <a:r>
              <a:rPr lang="fr-BE" sz="2700" dirty="0"/>
              <a:t> ours.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45" y="1200124"/>
            <a:ext cx="842963" cy="84296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20" y="1780218"/>
            <a:ext cx="1071563" cy="9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0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Effort </a:t>
            </a:r>
            <a:r>
              <a:rPr lang="fr-BE" dirty="0" err="1"/>
              <a:t>estimate</a:t>
            </a:r>
            <a:endParaRPr lang="fr-BE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628650" y="2125266"/>
          <a:ext cx="3499091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fr-BE" sz="1400" dirty="0" err="1"/>
                        <a:t>Competence</a:t>
                      </a:r>
                      <a:endParaRPr lang="fr-BE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BE" sz="1400" dirty="0"/>
                        <a:t>Time (in </a:t>
                      </a:r>
                      <a:r>
                        <a:rPr lang="fr-BE" sz="1400" dirty="0" err="1"/>
                        <a:t>mandays</a:t>
                      </a:r>
                      <a:r>
                        <a:rPr lang="fr-BE" sz="14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BE" sz="1400" dirty="0" err="1"/>
                        <a:t>Semantics</a:t>
                      </a:r>
                      <a:r>
                        <a:rPr lang="fr-BE" sz="1400" dirty="0"/>
                        <a:t> expert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BE" sz="1400" dirty="0"/>
                        <a:t>28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BE" sz="1400" dirty="0" err="1"/>
                        <a:t>Technical</a:t>
                      </a:r>
                      <a:r>
                        <a:rPr lang="fr-BE" sz="1400" dirty="0"/>
                        <a:t> expert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BE" sz="1400" dirty="0"/>
                        <a:t>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BE" sz="1400" dirty="0"/>
                        <a:t>Project manager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BE" sz="1400" dirty="0"/>
                        <a:t>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BE" sz="1400" dirty="0"/>
                        <a:t>TOTAL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BE" sz="1400" dirty="0"/>
                        <a:t>38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319021" y="764704"/>
            <a:ext cx="31963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semantics expert(s) will have to prepare an overview of information needs based on available documentation and organize a business and domain experts workshops, prepare documentation and reusable artefacts for the information model and publish them.</a:t>
            </a:r>
          </a:p>
          <a:p>
            <a:r>
              <a:rPr lang="en-US" dirty="0"/>
              <a:t>The technical expert will be responsible of the integration in the system of vocabularies.</a:t>
            </a:r>
            <a:endParaRPr lang="fr-BE" dirty="0"/>
          </a:p>
        </p:txBody>
      </p:sp>
      <p:grpSp>
        <p:nvGrpSpPr>
          <p:cNvPr id="8" name="Groupe 7"/>
          <p:cNvGrpSpPr/>
          <p:nvPr/>
        </p:nvGrpSpPr>
        <p:grpSpPr>
          <a:xfrm>
            <a:off x="3393281" y="3661912"/>
            <a:ext cx="2557133" cy="1940957"/>
            <a:chOff x="7365495" y="2827621"/>
            <a:chExt cx="3409510" cy="2587943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495" y="2827621"/>
              <a:ext cx="3143250" cy="2095500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7433920" y="4923121"/>
              <a:ext cx="3341085" cy="49244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BE" dirty="0" err="1"/>
                <a:t>Cooperation</a:t>
              </a:r>
              <a:r>
                <a:rPr lang="fr-BE" dirty="0"/>
                <a:t> </a:t>
              </a:r>
              <a:r>
                <a:rPr lang="fr-BE" dirty="0" err="1"/>
                <a:t>is</a:t>
              </a:r>
              <a:r>
                <a:rPr lang="fr-BE" dirty="0"/>
                <a:t> </a:t>
              </a:r>
              <a:r>
                <a:rPr lang="fr-BE" dirty="0" err="1"/>
                <a:t>needed</a:t>
              </a:r>
              <a:endParaRPr lang="fr-BE" dirty="0"/>
            </a:p>
          </p:txBody>
        </p:sp>
      </p:grpSp>
    </p:spTree>
    <p:extLst>
      <p:ext uri="{BB962C8B-B14F-4D97-AF65-F5344CB8AC3E}">
        <p14:creationId xmlns:p14="http://schemas.microsoft.com/office/powerpoint/2010/main" val="2268711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Digital Europe for All			Marc Bruyland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589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Europe for All (DE4A)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7886700" cy="5661248"/>
          </a:xfrm>
        </p:spPr>
        <p:txBody>
          <a:bodyPr>
            <a:normAutofit/>
          </a:bodyPr>
          <a:lstStyle/>
          <a:p>
            <a:pPr algn="just"/>
            <a:r>
              <a:rPr lang="nl-BE" sz="1100" dirty="0" err="1"/>
              <a:t>What</a:t>
            </a:r>
            <a:r>
              <a:rPr lang="nl-BE" sz="1100" dirty="0"/>
              <a:t> is DE4A ? </a:t>
            </a:r>
          </a:p>
          <a:p>
            <a:pPr lvl="1" algn="just"/>
            <a:r>
              <a:rPr lang="nl-BE" sz="1100" dirty="0"/>
              <a:t>A project </a:t>
            </a:r>
            <a:r>
              <a:rPr lang="nl-BE" sz="1100" dirty="0" err="1"/>
              <a:t>driven</a:t>
            </a:r>
            <a:r>
              <a:rPr lang="nl-BE" sz="1100" dirty="0"/>
              <a:t> </a:t>
            </a:r>
            <a:r>
              <a:rPr lang="nl-BE" sz="1100" dirty="0" err="1"/>
              <a:t>by</a:t>
            </a:r>
            <a:r>
              <a:rPr lang="nl-BE" sz="1100" dirty="0"/>
              <a:t> a </a:t>
            </a:r>
            <a:r>
              <a:rPr lang="nl-BE" sz="1100" dirty="0" err="1"/>
              <a:t>number</a:t>
            </a:r>
            <a:r>
              <a:rPr lang="nl-BE" sz="1100" dirty="0"/>
              <a:t> of member </a:t>
            </a:r>
            <a:r>
              <a:rPr lang="nl-BE" sz="1100" dirty="0" err="1"/>
              <a:t>states</a:t>
            </a:r>
            <a:r>
              <a:rPr lang="nl-BE" sz="1100" dirty="0"/>
              <a:t> </a:t>
            </a:r>
            <a:r>
              <a:rPr lang="nl-BE" sz="1100" dirty="0" err="1"/>
              <a:t>within</a:t>
            </a:r>
            <a:r>
              <a:rPr lang="nl-BE" sz="1100" dirty="0"/>
              <a:t> </a:t>
            </a:r>
            <a:r>
              <a:rPr lang="nl-BE" sz="1100" dirty="0" err="1"/>
              <a:t>the</a:t>
            </a:r>
            <a:r>
              <a:rPr lang="nl-BE" sz="1100" dirty="0"/>
              <a:t> EU (</a:t>
            </a:r>
            <a:r>
              <a:rPr lang="nl-BE" sz="1100" dirty="0" err="1"/>
              <a:t>a.o</a:t>
            </a:r>
            <a:r>
              <a:rPr lang="nl-BE" sz="1100" dirty="0"/>
              <a:t>. BE)</a:t>
            </a:r>
          </a:p>
          <a:p>
            <a:pPr lvl="1" algn="just"/>
            <a:r>
              <a:rPr lang="nl-BE" sz="1100" dirty="0"/>
              <a:t>A </a:t>
            </a:r>
            <a:r>
              <a:rPr lang="nl-BE" sz="1100" dirty="0" err="1"/>
              <a:t>preparation</a:t>
            </a:r>
            <a:r>
              <a:rPr lang="nl-BE" sz="1100" dirty="0"/>
              <a:t> </a:t>
            </a:r>
            <a:r>
              <a:rPr lang="nl-BE" sz="1100" dirty="0" err="1"/>
              <a:t>for</a:t>
            </a:r>
            <a:r>
              <a:rPr lang="nl-BE" sz="1100" dirty="0"/>
              <a:t> Single Digital Gateway (SDG)</a:t>
            </a:r>
          </a:p>
          <a:p>
            <a:pPr lvl="2" algn="just"/>
            <a:r>
              <a:rPr lang="fr-BE" sz="1100" dirty="0"/>
              <a:t>3 pilots, 8 use cases</a:t>
            </a:r>
          </a:p>
          <a:p>
            <a:pPr lvl="2" algn="just"/>
            <a:r>
              <a:rPr lang="fr-BE" sz="1100" dirty="0"/>
              <a:t>Architectural components</a:t>
            </a:r>
          </a:p>
          <a:p>
            <a:pPr algn="just"/>
            <a:r>
              <a:rPr lang="fr-BE" sz="1100" dirty="0"/>
              <a:t>One of the pilots </a:t>
            </a:r>
            <a:r>
              <a:rPr lang="fr-BE" sz="1100" dirty="0" err="1"/>
              <a:t>is</a:t>
            </a:r>
            <a:r>
              <a:rPr lang="fr-BE" sz="1100" dirty="0"/>
              <a:t> about Education (</a:t>
            </a:r>
            <a:r>
              <a:rPr lang="fr-BE" sz="1100" dirty="0" err="1"/>
              <a:t>study</a:t>
            </a:r>
            <a:r>
              <a:rPr lang="fr-BE" sz="1100" dirty="0"/>
              <a:t> </a:t>
            </a:r>
            <a:r>
              <a:rPr lang="fr-BE" sz="1100" dirty="0" err="1"/>
              <a:t>grants</a:t>
            </a:r>
            <a:r>
              <a:rPr lang="fr-BE" sz="1100" dirty="0"/>
              <a:t> + certification of </a:t>
            </a:r>
            <a:r>
              <a:rPr lang="fr-BE" sz="1100" dirty="0" err="1"/>
              <a:t>diplomas</a:t>
            </a:r>
            <a:r>
              <a:rPr lang="fr-BE" sz="1100" dirty="0"/>
              <a:t>)</a:t>
            </a:r>
          </a:p>
          <a:p>
            <a:pPr lvl="1" algn="just"/>
            <a:r>
              <a:rPr lang="fr-BE" sz="1100" dirty="0" err="1"/>
              <a:t>We</a:t>
            </a:r>
            <a:r>
              <a:rPr lang="fr-BE" sz="1100" dirty="0"/>
              <a:t> </a:t>
            </a:r>
            <a:r>
              <a:rPr lang="fr-BE" sz="1100" dirty="0" err="1"/>
              <a:t>need</a:t>
            </a:r>
            <a:r>
              <a:rPr lang="fr-BE" sz="1100" dirty="0"/>
              <a:t> to </a:t>
            </a:r>
            <a:r>
              <a:rPr lang="fr-BE" sz="1100" b="1" dirty="0" err="1"/>
              <a:t>describe</a:t>
            </a:r>
            <a:r>
              <a:rPr lang="fr-BE" sz="1100" b="1" dirty="0"/>
              <a:t> the </a:t>
            </a:r>
            <a:r>
              <a:rPr lang="fr-BE" sz="1100" b="1" dirty="0" err="1"/>
              <a:t>processes</a:t>
            </a:r>
            <a:r>
              <a:rPr lang="fr-BE" sz="1100" b="1" dirty="0"/>
              <a:t> </a:t>
            </a:r>
            <a:r>
              <a:rPr lang="fr-BE" sz="1100" dirty="0"/>
              <a:t>by April 2020</a:t>
            </a:r>
          </a:p>
          <a:p>
            <a:pPr lvl="1" algn="just"/>
            <a:r>
              <a:rPr lang="fr-BE" sz="1100" b="1" dirty="0">
                <a:solidFill>
                  <a:srgbClr val="FF0000"/>
                </a:solidFill>
              </a:rPr>
              <a:t>Are the </a:t>
            </a:r>
            <a:r>
              <a:rPr lang="fr-BE" sz="1100" b="1" dirty="0" err="1">
                <a:solidFill>
                  <a:srgbClr val="FF0000"/>
                </a:solidFill>
              </a:rPr>
              <a:t>following</a:t>
            </a:r>
            <a:r>
              <a:rPr lang="fr-BE" sz="1100" b="1" dirty="0">
                <a:solidFill>
                  <a:srgbClr val="FF0000"/>
                </a:solidFill>
              </a:rPr>
              <a:t> people the right </a:t>
            </a:r>
            <a:r>
              <a:rPr lang="fr-BE" sz="1100" b="1" dirty="0" err="1">
                <a:solidFill>
                  <a:srgbClr val="FF0000"/>
                </a:solidFill>
              </a:rPr>
              <a:t>persons</a:t>
            </a:r>
            <a:r>
              <a:rPr lang="fr-BE" sz="1100" b="1" dirty="0">
                <a:solidFill>
                  <a:srgbClr val="FF0000"/>
                </a:solidFill>
              </a:rPr>
              <a:t> to contact ?</a:t>
            </a:r>
          </a:p>
          <a:p>
            <a:pPr lvl="2" algn="just"/>
            <a:r>
              <a:rPr lang="fr-BE" sz="1100" dirty="0" err="1"/>
              <a:t>Flemish</a:t>
            </a:r>
            <a:r>
              <a:rPr lang="fr-BE" sz="1100" dirty="0"/>
              <a:t> </a:t>
            </a:r>
            <a:r>
              <a:rPr lang="fr-BE" sz="1100" dirty="0" err="1"/>
              <a:t>community</a:t>
            </a:r>
            <a:endParaRPr lang="fr-BE" sz="1100" dirty="0"/>
          </a:p>
          <a:p>
            <a:pPr lvl="3" algn="just"/>
            <a:r>
              <a:rPr lang="fr-BE" sz="1100" dirty="0"/>
              <a:t>LED ?</a:t>
            </a:r>
          </a:p>
          <a:p>
            <a:pPr lvl="3" algn="just"/>
            <a:r>
              <a:rPr lang="fr-BE" sz="1100" dirty="0"/>
              <a:t>AHOVOKS ?</a:t>
            </a:r>
          </a:p>
          <a:p>
            <a:pPr lvl="3" algn="just"/>
            <a:r>
              <a:rPr lang="fr-BE" sz="1100" dirty="0"/>
              <a:t>geert.mareels@vlaanderen.be</a:t>
            </a:r>
          </a:p>
          <a:p>
            <a:pPr lvl="3" algn="just"/>
            <a:r>
              <a:rPr lang="fr-BE" sz="1100" dirty="0"/>
              <a:t>Tony Vanderstraete</a:t>
            </a:r>
          </a:p>
          <a:p>
            <a:pPr lvl="2" algn="just"/>
            <a:r>
              <a:rPr lang="fr-BE" sz="1100" dirty="0"/>
              <a:t>French </a:t>
            </a:r>
            <a:r>
              <a:rPr lang="fr-BE" sz="1100" dirty="0" err="1"/>
              <a:t>speaking</a:t>
            </a:r>
            <a:r>
              <a:rPr lang="fr-BE" sz="1100" dirty="0"/>
              <a:t> </a:t>
            </a:r>
            <a:r>
              <a:rPr lang="fr-BE" sz="1100" dirty="0" err="1"/>
              <a:t>community</a:t>
            </a:r>
            <a:endParaRPr lang="fr-BE" sz="1100" dirty="0"/>
          </a:p>
          <a:p>
            <a:pPr lvl="3" algn="just"/>
            <a:r>
              <a:rPr lang="fr-BE" sz="1100" dirty="0"/>
              <a:t>@CEN : Aurélien </a:t>
            </a:r>
            <a:r>
              <a:rPr lang="fr-BE" sz="1100" dirty="0" err="1"/>
              <a:t>Fiévez</a:t>
            </a:r>
            <a:r>
              <a:rPr lang="fr-BE" sz="1100" dirty="0"/>
              <a:t> (aurelien.fievez@cfwb.be)</a:t>
            </a:r>
          </a:p>
          <a:p>
            <a:pPr lvl="3" algn="just"/>
            <a:r>
              <a:rPr lang="fr-BE" sz="1100" dirty="0"/>
              <a:t>@ARES : Bénédicte Champagne (benedicte.champagne@ares-ac.be)</a:t>
            </a:r>
          </a:p>
          <a:p>
            <a:pPr lvl="3" algn="just"/>
            <a:r>
              <a:rPr lang="fr-BE" sz="1100" dirty="0"/>
              <a:t>@AGE : Hicham </a:t>
            </a:r>
            <a:r>
              <a:rPr lang="fr-BE" sz="1100" dirty="0" err="1"/>
              <a:t>Abbib</a:t>
            </a:r>
            <a:r>
              <a:rPr lang="fr-BE" sz="1100" dirty="0"/>
              <a:t> (hicham.abbib@cfwb.be)</a:t>
            </a:r>
          </a:p>
          <a:p>
            <a:pPr lvl="3" algn="just"/>
            <a:r>
              <a:rPr lang="fr-BE" sz="1100" dirty="0" err="1"/>
              <a:t>ahof@gob.brussels</a:t>
            </a:r>
            <a:r>
              <a:rPr lang="fr-BE" sz="1100" dirty="0"/>
              <a:t> Alexander Hof </a:t>
            </a:r>
          </a:p>
          <a:p>
            <a:pPr lvl="3" algn="just"/>
            <a:r>
              <a:rPr lang="fr-BE" sz="1100" dirty="0"/>
              <a:t>yasmine.ourari@ensemblesimplifions.be</a:t>
            </a:r>
          </a:p>
          <a:p>
            <a:pPr lvl="2" algn="just"/>
            <a:r>
              <a:rPr lang="fr-BE" sz="1100" dirty="0"/>
              <a:t>German </a:t>
            </a:r>
            <a:r>
              <a:rPr lang="fr-BE" sz="1100" dirty="0" err="1"/>
              <a:t>speaking</a:t>
            </a:r>
            <a:r>
              <a:rPr lang="fr-BE" sz="1100" dirty="0"/>
              <a:t> </a:t>
            </a:r>
            <a:r>
              <a:rPr lang="fr-BE" sz="1100" dirty="0" err="1"/>
              <a:t>community</a:t>
            </a:r>
            <a:endParaRPr lang="fr-BE" sz="1100" dirty="0"/>
          </a:p>
          <a:p>
            <a:pPr lvl="3" algn="just"/>
            <a:r>
              <a:rPr lang="nl-BE" sz="1100" dirty="0"/>
              <a:t>bruno.hick@dgov.be</a:t>
            </a:r>
            <a:endParaRPr lang="fr-BE" sz="1100" dirty="0"/>
          </a:p>
          <a:p>
            <a:pPr lvl="1" algn="just"/>
            <a:endParaRPr lang="fr-BE" sz="1100" dirty="0"/>
          </a:p>
          <a:p>
            <a:pPr lvl="2" algn="just"/>
            <a:endParaRPr lang="fr-BE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186E4-9A5E-487D-B3D8-60A0189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4268F58-7931-46A9-8276-28F54B6737CA}" type="slidenum">
              <a:rPr lang="fr-BE" smtClean="0"/>
              <a:pPr algn="r"/>
              <a:t>24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651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Digital Europe for All			Marc Bruyland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720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83568" y="138467"/>
            <a:ext cx="7920056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European context –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Only</a:t>
            </a:r>
            <a:br>
              <a:rPr lang="nl-BE" dirty="0"/>
            </a:br>
            <a:endParaRPr lang="nl-BE" dirty="0"/>
          </a:p>
        </p:txBody>
      </p:sp>
      <p:pic>
        <p:nvPicPr>
          <p:cNvPr id="1032" name="Picture 8" descr="Afbeeldingsresultaat voor europe once only">
            <a:extLst>
              <a:ext uri="{FF2B5EF4-FFF2-40B4-BE49-F238E27FC236}">
                <a16:creationId xmlns:a16="http://schemas.microsoft.com/office/drawing/2014/main" id="{DB1499B0-A672-4F2D-AC7D-E3024E2D6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 bwMode="auto">
          <a:xfrm>
            <a:off x="2105726" y="1338703"/>
            <a:ext cx="5490610" cy="4319678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28" name="Picture 4" descr="Afbeeldingsresultaat voor isa europe">
            <a:extLst>
              <a:ext uri="{FF2B5EF4-FFF2-40B4-BE49-F238E27FC236}">
                <a16:creationId xmlns:a16="http://schemas.microsoft.com/office/drawing/2014/main" id="{6DF0F1E2-0742-4B7C-A658-0EE4B7C7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229200"/>
            <a:ext cx="2889684" cy="16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8">
            <a:extLst>
              <a:ext uri="{FF2B5EF4-FFF2-40B4-BE49-F238E27FC236}">
                <a16:creationId xmlns:a16="http://schemas.microsoft.com/office/drawing/2014/main" id="{0F06D731-9BEE-4338-9E11-39E2F6CF5391}"/>
              </a:ext>
            </a:extLst>
          </p:cNvPr>
          <p:cNvSpPr txBox="1">
            <a:spLocks/>
          </p:cNvSpPr>
          <p:nvPr/>
        </p:nvSpPr>
        <p:spPr>
          <a:xfrm>
            <a:off x="3131840" y="5926571"/>
            <a:ext cx="4599147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1800" dirty="0">
                <a:solidFill>
                  <a:srgbClr val="88929A"/>
                </a:solidFill>
              </a:rPr>
              <a:t>Open Standards </a:t>
            </a:r>
            <a:r>
              <a:rPr lang="nl-BE" sz="1800" dirty="0" err="1">
                <a:solidFill>
                  <a:srgbClr val="88929A"/>
                </a:solidFill>
              </a:rPr>
              <a:t>for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Linked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Organisations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E8C92-7E83-489F-938B-5A22F5DD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00393" y="6396798"/>
            <a:ext cx="828544" cy="230832"/>
          </a:xfrm>
        </p:spPr>
        <p:txBody>
          <a:bodyPr/>
          <a:lstStyle/>
          <a:p>
            <a:fld id="{7749CDD0-7D77-4D23-9A27-F361E39BA472}" type="datetime1">
              <a:rPr lang="nl-BE" smtClean="0"/>
              <a:pPr/>
              <a:t>19/02/2020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77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296000" y="181623"/>
            <a:ext cx="7416000" cy="1116000"/>
          </a:xfrm>
        </p:spPr>
        <p:txBody>
          <a:bodyPr/>
          <a:lstStyle/>
          <a:p>
            <a:r>
              <a:rPr lang="nl-BE" dirty="0" err="1"/>
              <a:t>Interoperability</a:t>
            </a:r>
            <a:r>
              <a:rPr lang="nl-BE" dirty="0"/>
              <a:t> levels</a:t>
            </a:r>
          </a:p>
        </p:txBody>
      </p:sp>
      <p:sp>
        <p:nvSpPr>
          <p:cNvPr id="20" name="Shape 592">
            <a:extLst>
              <a:ext uri="{FF2B5EF4-FFF2-40B4-BE49-F238E27FC236}">
                <a16:creationId xmlns:a16="http://schemas.microsoft.com/office/drawing/2014/main" id="{284B9CE2-11DC-4189-8A0C-8D97C481F514}"/>
              </a:ext>
            </a:extLst>
          </p:cNvPr>
          <p:cNvSpPr/>
          <p:nvPr/>
        </p:nvSpPr>
        <p:spPr>
          <a:xfrm>
            <a:off x="683568" y="1484784"/>
            <a:ext cx="7678351" cy="4536504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7707941-23F0-4D91-AEB3-57AFFBEB29CE}"/>
              </a:ext>
            </a:extLst>
          </p:cNvPr>
          <p:cNvSpPr/>
          <p:nvPr/>
        </p:nvSpPr>
        <p:spPr>
          <a:xfrm>
            <a:off x="1017103" y="5085184"/>
            <a:ext cx="5405341" cy="694005"/>
          </a:xfrm>
          <a:custGeom>
            <a:avLst/>
            <a:gdLst>
              <a:gd name="connsiteX0" fmla="*/ 0 w 6287529"/>
              <a:gd name="connsiteY0" fmla="*/ 0 h 923670"/>
              <a:gd name="connsiteX1" fmla="*/ 6287529 w 6287529"/>
              <a:gd name="connsiteY1" fmla="*/ 0 h 923670"/>
              <a:gd name="connsiteX2" fmla="*/ 6287529 w 6287529"/>
              <a:gd name="connsiteY2" fmla="*/ 923670 h 923670"/>
              <a:gd name="connsiteX3" fmla="*/ 0 w 6287529"/>
              <a:gd name="connsiteY3" fmla="*/ 923670 h 923670"/>
              <a:gd name="connsiteX4" fmla="*/ 0 w 6287529"/>
              <a:gd name="connsiteY4" fmla="*/ 0 h 92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529" h="923670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Technological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issues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involved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in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linking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computer systems</a:t>
            </a: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FD83005-9552-4EBF-B2FC-116ADCCAB53E}"/>
              </a:ext>
            </a:extLst>
          </p:cNvPr>
          <p:cNvSpPr/>
          <p:nvPr/>
        </p:nvSpPr>
        <p:spPr>
          <a:xfrm>
            <a:off x="1017103" y="3933056"/>
            <a:ext cx="5405341" cy="1067381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1AA8D0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Semantic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meaning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,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structure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and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appropriate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use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of information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91D8AE8-09FB-4E32-A7BF-9BC778A296FA}"/>
              </a:ext>
            </a:extLst>
          </p:cNvPr>
          <p:cNvSpPr/>
          <p:nvPr/>
        </p:nvSpPr>
        <p:spPr>
          <a:xfrm>
            <a:off x="1017103" y="2852936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Organisational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processes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by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/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for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data exchange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4F717-ABAE-4D95-ACDA-48D7A7272675}"/>
              </a:ext>
            </a:extLst>
          </p:cNvPr>
          <p:cNvSpPr txBox="1"/>
          <p:nvPr/>
        </p:nvSpPr>
        <p:spPr>
          <a:xfrm>
            <a:off x="6746498" y="1785554"/>
            <a:ext cx="1399398" cy="3993635"/>
          </a:xfrm>
          <a:prstGeom prst="rect">
            <a:avLst/>
          </a:prstGeom>
          <a:solidFill>
            <a:srgbClr val="1AA8D0"/>
          </a:solidFill>
          <a:ln w="38100">
            <a:solidFill>
              <a:srgbClr val="137DA7"/>
            </a:solidFill>
          </a:ln>
          <a:effectLst>
            <a:outerShdw blurRad="40005" dist="20320" dir="5400000" algn="ctr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Context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cultural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and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structural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conditions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84A05607-C13D-4664-9868-F42672F82792}"/>
              </a:ext>
            </a:extLst>
          </p:cNvPr>
          <p:cNvSpPr/>
          <p:nvPr/>
        </p:nvSpPr>
        <p:spPr>
          <a:xfrm>
            <a:off x="1012362" y="1785555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Legal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aligned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and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digital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friendly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legislation</a:t>
            </a:r>
            <a:endParaRPr lang="nl-BE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96ADB774-2977-4D8A-985A-82BE8A062A5B}"/>
              </a:ext>
            </a:extLst>
          </p:cNvPr>
          <p:cNvSpPr txBox="1">
            <a:spLocks/>
          </p:cNvSpPr>
          <p:nvPr/>
        </p:nvSpPr>
        <p:spPr>
          <a:xfrm>
            <a:off x="971600" y="6034026"/>
            <a:ext cx="7488832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European </a:t>
            </a:r>
            <a:r>
              <a:rPr lang="nl-BE" sz="2800" dirty="0" err="1"/>
              <a:t>Interoperability</a:t>
            </a:r>
            <a:r>
              <a:rPr lang="nl-BE" sz="2800" dirty="0"/>
              <a:t> Framework (EIF)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EE415-0552-4025-858F-D7C39AF8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5896" y="6417297"/>
            <a:ext cx="845235" cy="230832"/>
          </a:xfrm>
        </p:spPr>
        <p:txBody>
          <a:bodyPr/>
          <a:lstStyle/>
          <a:p>
            <a:pPr algn="just"/>
            <a:fld id="{7749CDD0-7D77-4D23-9A27-F361E39BA472}" type="datetime1">
              <a:rPr lang="nl-BE" smtClean="0"/>
              <a:pPr algn="just"/>
              <a:t>19/02/2020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 algn="just"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5402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16529" y="235545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Governance</a:t>
            </a: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0217A-FDB1-47F7-A285-2F4615BE2243}"/>
              </a:ext>
            </a:extLst>
          </p:cNvPr>
          <p:cNvGrpSpPr/>
          <p:nvPr/>
        </p:nvGrpSpPr>
        <p:grpSpPr>
          <a:xfrm>
            <a:off x="1115616" y="1533518"/>
            <a:ext cx="6794410" cy="4847810"/>
            <a:chOff x="1115616" y="1533518"/>
            <a:chExt cx="6794410" cy="4847810"/>
          </a:xfrm>
        </p:grpSpPr>
        <p:cxnSp>
          <p:nvCxnSpPr>
            <p:cNvPr id="43" name="Rechte verbindingslijn met pijl 98">
              <a:extLst>
                <a:ext uri="{FF2B5EF4-FFF2-40B4-BE49-F238E27FC236}">
                  <a16:creationId xmlns:a16="http://schemas.microsoft.com/office/drawing/2014/main" id="{9CECCFA2-D902-428C-98AD-5DB9120ED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77" y="5221136"/>
              <a:ext cx="430250" cy="7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A72E7F01-C09D-4CDB-98C1-3B135966023F}"/>
                </a:ext>
              </a:extLst>
            </p:cNvPr>
            <p:cNvSpPr txBox="1"/>
            <p:nvPr/>
          </p:nvSpPr>
          <p:spPr>
            <a:xfrm rot="16200000">
              <a:off x="473170" y="3865320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613B9EB4-2DF3-43DE-9E66-F7FBAFD25066}"/>
                </a:ext>
              </a:extLst>
            </p:cNvPr>
            <p:cNvSpPr txBox="1"/>
            <p:nvPr/>
          </p:nvSpPr>
          <p:spPr>
            <a:xfrm>
              <a:off x="3030584" y="207514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ICEG</a:t>
              </a:r>
            </a:p>
          </p:txBody>
        </p:sp>
        <p:cxnSp>
          <p:nvCxnSpPr>
            <p:cNvPr id="46" name="Rechte verbindingslijn met pijl 80">
              <a:extLst>
                <a:ext uri="{FF2B5EF4-FFF2-40B4-BE49-F238E27FC236}">
                  <a16:creationId xmlns:a16="http://schemas.microsoft.com/office/drawing/2014/main" id="{DBD807B6-005B-403B-9B40-462EE77EB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296" y="4140491"/>
              <a:ext cx="13445" cy="98276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18902024-BCCF-4703-A9D1-DB4A1F434BF8}"/>
                </a:ext>
              </a:extLst>
            </p:cNvPr>
            <p:cNvSpPr txBox="1"/>
            <p:nvPr/>
          </p:nvSpPr>
          <p:spPr>
            <a:xfrm>
              <a:off x="4702994" y="3846870"/>
              <a:ext cx="2808311" cy="19575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STAKEHOLDERS</a:t>
              </a:r>
            </a:p>
          </p:txBody>
        </p:sp>
        <p:cxnSp>
          <p:nvCxnSpPr>
            <p:cNvPr id="48" name="Rechte verbindingslijn met pijl 118">
              <a:extLst>
                <a:ext uri="{FF2B5EF4-FFF2-40B4-BE49-F238E27FC236}">
                  <a16:creationId xmlns:a16="http://schemas.microsoft.com/office/drawing/2014/main" id="{88ECC934-46AA-4D94-A900-BD51742A14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4581" y="227746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F286895-65D8-4456-B34B-0FCA90955A89}"/>
                </a:ext>
              </a:extLst>
            </p:cNvPr>
            <p:cNvSpPr txBox="1"/>
            <p:nvPr/>
          </p:nvSpPr>
          <p:spPr>
            <a:xfrm>
              <a:off x="3025106" y="2536775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 GROUP</a:t>
              </a:r>
            </a:p>
          </p:txBody>
        </p:sp>
        <p:cxnSp>
          <p:nvCxnSpPr>
            <p:cNvPr id="50" name="Rechte verbindingslijn met pijl 55">
              <a:extLst>
                <a:ext uri="{FF2B5EF4-FFF2-40B4-BE49-F238E27FC236}">
                  <a16:creationId xmlns:a16="http://schemas.microsoft.com/office/drawing/2014/main" id="{149AD2ED-33CE-428E-8EA7-4BE76A93DF80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2931295" y="2739094"/>
              <a:ext cx="1472365" cy="1107776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1" name="TextBox 36">
              <a:extLst>
                <a:ext uri="{FF2B5EF4-FFF2-40B4-BE49-F238E27FC236}">
                  <a16:creationId xmlns:a16="http://schemas.microsoft.com/office/drawing/2014/main" id="{7BAFBD7A-8211-4E52-A425-9942664C9FB6}"/>
                </a:ext>
              </a:extLst>
            </p:cNvPr>
            <p:cNvSpPr txBox="1"/>
            <p:nvPr/>
          </p:nvSpPr>
          <p:spPr>
            <a:xfrm rot="16200000">
              <a:off x="409769" y="3882097"/>
              <a:ext cx="1655655" cy="19571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COLLABORATION</a:t>
              </a:r>
            </a:p>
          </p:txBody>
        </p:sp>
        <p:sp>
          <p:nvSpPr>
            <p:cNvPr id="52" name="Rechthoek 85">
              <a:extLst>
                <a:ext uri="{FF2B5EF4-FFF2-40B4-BE49-F238E27FC236}">
                  <a16:creationId xmlns:a16="http://schemas.microsoft.com/office/drawing/2014/main" id="{655BBC6A-70E4-4A09-957C-D9F6ED19DB60}"/>
                </a:ext>
              </a:extLst>
            </p:cNvPr>
            <p:cNvSpPr/>
            <p:nvPr/>
          </p:nvSpPr>
          <p:spPr>
            <a:xfrm>
              <a:off x="1121370" y="1533518"/>
              <a:ext cx="6762286" cy="1524660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03763C5A-A496-482A-847D-C56F2052FE93}"/>
                </a:ext>
              </a:extLst>
            </p:cNvPr>
            <p:cNvSpPr txBox="1"/>
            <p:nvPr/>
          </p:nvSpPr>
          <p:spPr>
            <a:xfrm>
              <a:off x="3019480" y="161592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INTERFEDERAL GOVERNANCE</a:t>
              </a:r>
            </a:p>
          </p:txBody>
        </p:sp>
        <p:cxnSp>
          <p:nvCxnSpPr>
            <p:cNvPr id="54" name="Rechte verbindingslijn met pijl 118">
              <a:extLst>
                <a:ext uri="{FF2B5EF4-FFF2-40B4-BE49-F238E27FC236}">
                  <a16:creationId xmlns:a16="http://schemas.microsoft.com/office/drawing/2014/main" id="{52871093-146E-4038-BD84-AC1F1F73F5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477" y="181824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5" name="Rechthoek 85">
              <a:extLst>
                <a:ext uri="{FF2B5EF4-FFF2-40B4-BE49-F238E27FC236}">
                  <a16:creationId xmlns:a16="http://schemas.microsoft.com/office/drawing/2014/main" id="{6D5CF77A-757B-45BF-A943-A8E6E81C6700}"/>
                </a:ext>
              </a:extLst>
            </p:cNvPr>
            <p:cNvSpPr/>
            <p:nvPr/>
          </p:nvSpPr>
          <p:spPr>
            <a:xfrm>
              <a:off x="1118493" y="3209905"/>
              <a:ext cx="6762286" cy="1544518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0BD47844-8DF3-4E6F-B2F7-05C7ADF0CFAD}"/>
                </a:ext>
              </a:extLst>
            </p:cNvPr>
            <p:cNvSpPr txBox="1"/>
            <p:nvPr/>
          </p:nvSpPr>
          <p:spPr>
            <a:xfrm rot="16200000">
              <a:off x="470130" y="2179004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GOVERNANCE</a:t>
              </a:r>
            </a:p>
          </p:txBody>
        </p:sp>
        <p:sp>
          <p:nvSpPr>
            <p:cNvPr id="57" name="Arrow: Circular 56">
              <a:extLst>
                <a:ext uri="{FF2B5EF4-FFF2-40B4-BE49-F238E27FC236}">
                  <a16:creationId xmlns:a16="http://schemas.microsoft.com/office/drawing/2014/main" id="{9B333388-A2B9-466D-BE8D-5A2255295FC3}"/>
                </a:ext>
              </a:extLst>
            </p:cNvPr>
            <p:cNvSpPr/>
            <p:nvPr/>
          </p:nvSpPr>
          <p:spPr>
            <a:xfrm>
              <a:off x="3528346" y="3186305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10724292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row: Circular 57">
              <a:extLst>
                <a:ext uri="{FF2B5EF4-FFF2-40B4-BE49-F238E27FC236}">
                  <a16:creationId xmlns:a16="http://schemas.microsoft.com/office/drawing/2014/main" id="{4E368222-A09B-4C99-8D3D-ED735718D39A}"/>
                </a:ext>
              </a:extLst>
            </p:cNvPr>
            <p:cNvSpPr/>
            <p:nvPr/>
          </p:nvSpPr>
          <p:spPr>
            <a:xfrm rot="10800000">
              <a:off x="3548473" y="3401966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9982670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Rechte verbindingslijn met pijl 98">
              <a:extLst>
                <a:ext uri="{FF2B5EF4-FFF2-40B4-BE49-F238E27FC236}">
                  <a16:creationId xmlns:a16="http://schemas.microsoft.com/office/drawing/2014/main" id="{9AEC7AFA-4501-4A46-95A5-2EA020C78AAD}"/>
                </a:ext>
              </a:extLst>
            </p:cNvPr>
            <p:cNvCxnSpPr>
              <a:cxnSpLocks/>
              <a:stCxn id="63" idx="3"/>
              <a:endCxn id="71" idx="1"/>
            </p:cNvCxnSpPr>
            <p:nvPr/>
          </p:nvCxnSpPr>
          <p:spPr>
            <a:xfrm flipV="1">
              <a:off x="4305796" y="5687050"/>
              <a:ext cx="816963" cy="322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0" name="TextBox 20">
              <a:extLst>
                <a:ext uri="{FF2B5EF4-FFF2-40B4-BE49-F238E27FC236}">
                  <a16:creationId xmlns:a16="http://schemas.microsoft.com/office/drawing/2014/main" id="{CD5978CD-DD6B-43F6-8E88-F3597B75FEA6}"/>
                </a:ext>
              </a:extLst>
            </p:cNvPr>
            <p:cNvSpPr txBox="1"/>
            <p:nvPr/>
          </p:nvSpPr>
          <p:spPr>
            <a:xfrm>
              <a:off x="1527140" y="5123258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LOGICAL DATA MODEL</a:t>
              </a:r>
            </a:p>
          </p:txBody>
        </p:sp>
        <p:cxnSp>
          <p:nvCxnSpPr>
            <p:cNvPr id="61" name="Rechte verbindingslijn met pijl 99">
              <a:extLst>
                <a:ext uri="{FF2B5EF4-FFF2-40B4-BE49-F238E27FC236}">
                  <a16:creationId xmlns:a16="http://schemas.microsoft.com/office/drawing/2014/main" id="{2BC39DCB-A967-4D81-864F-610AF2922F7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038" y="5319015"/>
              <a:ext cx="5162" cy="25687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FFC5644C-0923-4429-8C9F-B3300852124B}"/>
                </a:ext>
              </a:extLst>
            </p:cNvPr>
            <p:cNvSpPr txBox="1"/>
            <p:nvPr/>
          </p:nvSpPr>
          <p:spPr>
            <a:xfrm>
              <a:off x="1534833" y="6010301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VOCABULARY (RDF)</a:t>
              </a: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71D08F3F-3BB4-4DED-822B-0EB898B4541F}"/>
                </a:ext>
              </a:extLst>
            </p:cNvPr>
            <p:cNvSpPr txBox="1"/>
            <p:nvPr/>
          </p:nvSpPr>
          <p:spPr>
            <a:xfrm>
              <a:off x="2458455" y="5575894"/>
              <a:ext cx="1847341" cy="22876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0D48E02F-C93A-4AE1-9CC3-B0EA76C15259}"/>
                </a:ext>
              </a:extLst>
            </p:cNvPr>
            <p:cNvSpPr txBox="1"/>
            <p:nvPr/>
          </p:nvSpPr>
          <p:spPr>
            <a:xfrm rot="16200000">
              <a:off x="531501" y="5543764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SPECIFICATION</a:t>
              </a:r>
            </a:p>
          </p:txBody>
        </p:sp>
        <p:cxnSp>
          <p:nvCxnSpPr>
            <p:cNvPr id="65" name="Rechte verbindingslijn met pijl 98">
              <a:extLst>
                <a:ext uri="{FF2B5EF4-FFF2-40B4-BE49-F238E27FC236}">
                  <a16:creationId xmlns:a16="http://schemas.microsoft.com/office/drawing/2014/main" id="{9A357569-D77F-4737-A815-9CEB9136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336" y="5319015"/>
              <a:ext cx="2854" cy="69128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hthoek 85">
              <a:extLst>
                <a:ext uri="{FF2B5EF4-FFF2-40B4-BE49-F238E27FC236}">
                  <a16:creationId xmlns:a16="http://schemas.microsoft.com/office/drawing/2014/main" id="{3FCE087D-82D0-40E0-8132-E4DEF381E078}"/>
                </a:ext>
              </a:extLst>
            </p:cNvPr>
            <p:cNvSpPr/>
            <p:nvPr/>
          </p:nvSpPr>
          <p:spPr>
            <a:xfrm>
              <a:off x="1132869" y="4932309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hthoek 85">
              <a:extLst>
                <a:ext uri="{FF2B5EF4-FFF2-40B4-BE49-F238E27FC236}">
                  <a16:creationId xmlns:a16="http://schemas.microsoft.com/office/drawing/2014/main" id="{58A747AF-80F4-49B1-BF04-F3C38AC5203B}"/>
                </a:ext>
              </a:extLst>
            </p:cNvPr>
            <p:cNvSpPr/>
            <p:nvPr/>
          </p:nvSpPr>
          <p:spPr>
            <a:xfrm>
              <a:off x="4580589" y="4926087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C0C81700-FF3F-4441-BE18-5199E68E325E}"/>
                </a:ext>
              </a:extLst>
            </p:cNvPr>
            <p:cNvSpPr txBox="1"/>
            <p:nvPr/>
          </p:nvSpPr>
          <p:spPr>
            <a:xfrm>
              <a:off x="5111097" y="6012948"/>
              <a:ext cx="2520332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JSON-LD CONTEXT</a:t>
              </a:r>
            </a:p>
          </p:txBody>
        </p:sp>
        <p:cxnSp>
          <p:nvCxnSpPr>
            <p:cNvPr id="69" name="Rechte verbindingslijn met pijl 98">
              <a:extLst>
                <a:ext uri="{FF2B5EF4-FFF2-40B4-BE49-F238E27FC236}">
                  <a16:creationId xmlns:a16="http://schemas.microsoft.com/office/drawing/2014/main" id="{35554DC5-F44B-48C5-AF6A-4D84C14851D6}"/>
                </a:ext>
              </a:extLst>
            </p:cNvPr>
            <p:cNvCxnSpPr>
              <a:cxnSpLocks/>
              <a:stCxn id="62" idx="3"/>
              <a:endCxn id="68" idx="1"/>
            </p:cNvCxnSpPr>
            <p:nvPr/>
          </p:nvCxnSpPr>
          <p:spPr>
            <a:xfrm>
              <a:off x="4343144" y="6108180"/>
              <a:ext cx="767953" cy="264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F6E3C6DE-F4FF-4C9D-A2BC-E7A827F1C5E1}"/>
                </a:ext>
              </a:extLst>
            </p:cNvPr>
            <p:cNvSpPr txBox="1"/>
            <p:nvPr/>
          </p:nvSpPr>
          <p:spPr>
            <a:xfrm rot="16200000">
              <a:off x="3981215" y="5537542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GUIDANCE</a:t>
              </a:r>
            </a:p>
          </p:txBody>
        </p:sp>
        <p:sp>
          <p:nvSpPr>
            <p:cNvPr id="71" name="TextBox 20">
              <a:extLst>
                <a:ext uri="{FF2B5EF4-FFF2-40B4-BE49-F238E27FC236}">
                  <a16:creationId xmlns:a16="http://schemas.microsoft.com/office/drawing/2014/main" id="{AAA12683-2636-46D6-9A04-80FC66977585}"/>
                </a:ext>
              </a:extLst>
            </p:cNvPr>
            <p:cNvSpPr txBox="1"/>
            <p:nvPr/>
          </p:nvSpPr>
          <p:spPr>
            <a:xfrm>
              <a:off x="5122759" y="5569437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cxnSp>
          <p:nvCxnSpPr>
            <p:cNvPr id="72" name="Rechte verbindingslijn met pijl 99">
              <a:extLst>
                <a:ext uri="{FF2B5EF4-FFF2-40B4-BE49-F238E27FC236}">
                  <a16:creationId xmlns:a16="http://schemas.microsoft.com/office/drawing/2014/main" id="{0B0A4CE0-B349-40E9-A4F6-E14DE5123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75" y="5778336"/>
              <a:ext cx="0" cy="23196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3" name="TextBox 20">
              <a:extLst>
                <a:ext uri="{FF2B5EF4-FFF2-40B4-BE49-F238E27FC236}">
                  <a16:creationId xmlns:a16="http://schemas.microsoft.com/office/drawing/2014/main" id="{0E364AF8-D862-40CF-AD70-E02EE91454D2}"/>
                </a:ext>
              </a:extLst>
            </p:cNvPr>
            <p:cNvSpPr txBox="1"/>
            <p:nvPr/>
          </p:nvSpPr>
          <p:spPr>
            <a:xfrm>
              <a:off x="1705199" y="3848172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E881FADC-ECD1-44A0-BE75-8D3507DDB861}"/>
                </a:ext>
              </a:extLst>
            </p:cNvPr>
            <p:cNvSpPr txBox="1"/>
            <p:nvPr/>
          </p:nvSpPr>
          <p:spPr>
            <a:xfrm>
              <a:off x="1540585" y="3926672"/>
              <a:ext cx="2808311" cy="20231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THEMATIC WORKING GROUPS</a:t>
              </a:r>
            </a:p>
          </p:txBody>
        </p:sp>
        <p:sp>
          <p:nvSpPr>
            <p:cNvPr id="75" name="TextBox 20">
              <a:extLst>
                <a:ext uri="{FF2B5EF4-FFF2-40B4-BE49-F238E27FC236}">
                  <a16:creationId xmlns:a16="http://schemas.microsoft.com/office/drawing/2014/main" id="{4D2A8026-63B0-49C3-A62D-4CD63AA5443A}"/>
                </a:ext>
              </a:extLst>
            </p:cNvPr>
            <p:cNvSpPr txBox="1"/>
            <p:nvPr/>
          </p:nvSpPr>
          <p:spPr>
            <a:xfrm>
              <a:off x="5148219" y="5115633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SHACL RULES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1386FC-EC0F-41A0-887C-B1E4DF970C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4599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statement and </a:t>
            </a:r>
            <a:r>
              <a:rPr lang="nl-BE" dirty="0" err="1"/>
              <a:t>roles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579296" cy="49685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review group ‘open standards</a:t>
            </a:r>
            <a:r>
              <a:rPr lang="en-US" dirty="0"/>
              <a:t>’ has a permanent character and is responsible for the central coordination and follow-up of the work related to the </a:t>
            </a:r>
            <a:r>
              <a:rPr lang="en-US" dirty="0" err="1"/>
              <a:t>standardisation</a:t>
            </a:r>
            <a:r>
              <a:rPr lang="en-US" dirty="0"/>
              <a:t> of information.</a:t>
            </a:r>
          </a:p>
          <a:p>
            <a:endParaRPr lang="en-US" dirty="0"/>
          </a:p>
          <a:p>
            <a:r>
              <a:rPr lang="en-US" dirty="0"/>
              <a:t>Mission aligned to the </a:t>
            </a:r>
            <a:r>
              <a:rPr lang="en-US" b="1" dirty="0"/>
              <a:t>existing collaboration agreement</a:t>
            </a:r>
            <a:r>
              <a:rPr lang="en-US" dirty="0"/>
              <a:t> between the federal, regional and community authorities (dd. 2013-08-26).</a:t>
            </a:r>
          </a:p>
          <a:p>
            <a:endParaRPr lang="en-US" dirty="0"/>
          </a:p>
          <a:p>
            <a:r>
              <a:rPr lang="en-US" dirty="0"/>
              <a:t>The work is part of the </a:t>
            </a:r>
            <a:r>
              <a:rPr lang="en-US" dirty="0" err="1"/>
              <a:t>standardisation</a:t>
            </a:r>
            <a:r>
              <a:rPr lang="en-US" dirty="0"/>
              <a:t> of: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meaning of the information (semantic),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syntax (grammar) and technical standards for the exchange of the information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metadata for discoverability ('data on data’). </a:t>
            </a:r>
          </a:p>
          <a:p>
            <a:pPr lvl="4" indent="0"/>
            <a:endParaRPr lang="en-US" dirty="0"/>
          </a:p>
          <a:p>
            <a:pPr lvl="4" indent="0"/>
            <a:r>
              <a:rPr lang="en-US" dirty="0"/>
              <a:t>In addition, the working group monitors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mutual consistency of standards,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international standards that impact governments in Belgium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generic development and the change process. </a:t>
            </a:r>
          </a:p>
          <a:p>
            <a:pPr lvl="4" indent="0"/>
            <a:r>
              <a:rPr lang="en-US" dirty="0"/>
              <a:t>The working group on data standards gathers on a regular basis.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91830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5536" y="262586"/>
            <a:ext cx="7416000" cy="1116000"/>
          </a:xfrm>
        </p:spPr>
        <p:txBody>
          <a:bodyPr>
            <a:noAutofit/>
          </a:bodyPr>
          <a:lstStyle/>
          <a:p>
            <a:r>
              <a:rPr lang="nl-BE" sz="3600" dirty="0" err="1"/>
              <a:t>Governance</a:t>
            </a:r>
            <a:r>
              <a:rPr lang="nl-BE" sz="3600" dirty="0"/>
              <a:t>: </a:t>
            </a:r>
            <a:r>
              <a:rPr lang="nl-BE" sz="3600" dirty="0" err="1"/>
              <a:t>Process</a:t>
            </a:r>
            <a:r>
              <a:rPr lang="nl-BE" sz="3600" dirty="0"/>
              <a:t> and </a:t>
            </a:r>
            <a:r>
              <a:rPr lang="nl-BE" sz="3600" dirty="0" err="1"/>
              <a:t>method</a:t>
            </a:r>
            <a:endParaRPr lang="nl-BE" sz="3600" dirty="0"/>
          </a:p>
        </p:txBody>
      </p:sp>
      <p:sp>
        <p:nvSpPr>
          <p:cNvPr id="7" name="Titel 8">
            <a:extLst>
              <a:ext uri="{FF2B5EF4-FFF2-40B4-BE49-F238E27FC236}">
                <a16:creationId xmlns:a16="http://schemas.microsoft.com/office/drawing/2014/main" id="{6537DB70-C0C6-4C94-B495-EAEF6E50A56B}"/>
              </a:ext>
            </a:extLst>
          </p:cNvPr>
          <p:cNvSpPr txBox="1">
            <a:spLocks/>
          </p:cNvSpPr>
          <p:nvPr/>
        </p:nvSpPr>
        <p:spPr>
          <a:xfrm>
            <a:off x="683568" y="6021288"/>
            <a:ext cx="8114366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W3C, IEEE, IETF, IAB en ISA, Open Stand, OSLO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0BAD-9D53-4DDA-B27A-FBDA7C23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14" t="12201" r="15350" b="5113"/>
          <a:stretch/>
        </p:blipFill>
        <p:spPr>
          <a:xfrm>
            <a:off x="5652120" y="1628800"/>
            <a:ext cx="2835058" cy="3744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F22E3-5226-44EE-B5B0-1141891F6F1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1772816"/>
            <a:ext cx="5029396" cy="2066915"/>
          </a:xfrm>
          <a:prstGeom prst="rect">
            <a:avLst/>
          </a:prstGeom>
        </p:spPr>
      </p:pic>
      <p:sp>
        <p:nvSpPr>
          <p:cNvPr id="6" name="Titel 8">
            <a:extLst>
              <a:ext uri="{FF2B5EF4-FFF2-40B4-BE49-F238E27FC236}">
                <a16:creationId xmlns:a16="http://schemas.microsoft.com/office/drawing/2014/main" id="{4945D69F-1D1B-4A12-B769-FB4EB798246C}"/>
              </a:ext>
            </a:extLst>
          </p:cNvPr>
          <p:cNvSpPr txBox="1">
            <a:spLocks/>
          </p:cNvSpPr>
          <p:nvPr/>
        </p:nvSpPr>
        <p:spPr>
          <a:xfrm>
            <a:off x="683568" y="4340160"/>
            <a:ext cx="8114366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Abstract: French, Dutch</a:t>
            </a:r>
          </a:p>
          <a:p>
            <a:r>
              <a:rPr lang="nl-BE" sz="2800" dirty="0"/>
              <a:t>Full paper: English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9F4D77-7205-4B83-B7B9-58BCEF4D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2400" y="6463872"/>
            <a:ext cx="845235" cy="230832"/>
          </a:xfrm>
        </p:spPr>
        <p:txBody>
          <a:bodyPr/>
          <a:lstStyle/>
          <a:p>
            <a:fld id="{7749CDD0-7D77-4D23-9A27-F361E39BA472}" type="datetime1">
              <a:rPr lang="nl-BE" smtClean="0"/>
              <a:pPr/>
              <a:t>19/02/2020</a:t>
            </a:fld>
            <a:r>
              <a:rPr lang="nl-BE" dirty="0"/>
              <a:t> </a:t>
            </a:r>
            <a:r>
              <a:rPr lang="nl-BE" b="1" dirty="0"/>
              <a:t>│</a:t>
            </a:r>
            <a:fld id="{B263F6C6-2226-4286-8995-C42CB1E7C290}" type="slidenum">
              <a:rPr lang="nl-BE" smtClean="0"/>
              <a:pPr/>
              <a:t>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90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Governance – request for approval	Marc Bruyland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URI-standard – request for approval	Raf Buyle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URI for enterprises/business units	Bart Hanssens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New thematic on Education		Thierry Brouwer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Digital Europe for All			Marc Bruyland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921327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7C511A6E23947AD14508ECFA660DC" ma:contentTypeVersion="13" ma:contentTypeDescription="Create a new document." ma:contentTypeScope="" ma:versionID="ffddef2070eced13208abade381dd2ab">
  <xsd:schema xmlns:xsd="http://www.w3.org/2001/XMLSchema" xmlns:xs="http://www.w3.org/2001/XMLSchema" xmlns:p="http://schemas.microsoft.com/office/2006/metadata/properties" xmlns:ns3="5b340481-ff30-4157-987a-05f8c1c3754a" xmlns:ns4="c1fa55ad-f680-4b5e-b0c5-c910667318ab" targetNamespace="http://schemas.microsoft.com/office/2006/metadata/properties" ma:root="true" ma:fieldsID="146847eb3465f3202ae0010ba8f574ea" ns3:_="" ns4:_="">
    <xsd:import namespace="5b340481-ff30-4157-987a-05f8c1c3754a"/>
    <xsd:import namespace="c1fa55ad-f680-4b5e-b0c5-c91066731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40481-ff30-4157-987a-05f8c1c37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a55ad-f680-4b5e-b0c5-c910667318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38AF13-011E-486F-8BD0-66514154D91E}">
  <ds:schemaRefs>
    <ds:schemaRef ds:uri="http://schemas.microsoft.com/office/2006/metadata/properties"/>
    <ds:schemaRef ds:uri="http://schemas.microsoft.com/office/2006/documentManagement/types"/>
    <ds:schemaRef ds:uri="c1fa55ad-f680-4b5e-b0c5-c910667318a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b340481-ff30-4157-987a-05f8c1c3754a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558A84-75F7-419B-AD7B-9F5F24894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40481-ff30-4157-987a-05f8c1c3754a"/>
    <ds:schemaRef ds:uri="c1fa55ad-f680-4b5e-b0c5-c91066731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096C34-B6FF-40DB-957D-791CD9E02A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On-screen Show (4:3)</PresentationFormat>
  <Paragraphs>214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Arial</vt:lpstr>
      <vt:lpstr>Calibri</vt:lpstr>
      <vt:lpstr>Flanders Art Sans</vt:lpstr>
      <vt:lpstr>Flanders Art Sans Bold</vt:lpstr>
      <vt:lpstr>FlandersArtSans-Bold</vt:lpstr>
      <vt:lpstr>FlandersArtSans-Light</vt:lpstr>
      <vt:lpstr>FlandersArtSans-Regular</vt:lpstr>
      <vt:lpstr>FlandersArtSerif-Regular</vt:lpstr>
      <vt:lpstr>Helvetica</vt:lpstr>
      <vt:lpstr>Helvetica Neue</vt:lpstr>
      <vt:lpstr>Wingdings</vt:lpstr>
      <vt:lpstr>Default</vt:lpstr>
      <vt:lpstr>Kantoorthema</vt:lpstr>
      <vt:lpstr>Theme_Vlaamse Overheid</vt:lpstr>
      <vt:lpstr>PowerPoint Presentation</vt:lpstr>
      <vt:lpstr>Agenda</vt:lpstr>
      <vt:lpstr>Agenda</vt:lpstr>
      <vt:lpstr>European context – Once Only </vt:lpstr>
      <vt:lpstr>Interoperability levels</vt:lpstr>
      <vt:lpstr>PowerPoint Presentation</vt:lpstr>
      <vt:lpstr>Mission statement and roles</vt:lpstr>
      <vt:lpstr>Governance: Process and method</vt:lpstr>
      <vt:lpstr>Agenda</vt:lpstr>
      <vt:lpstr>ICEG standard for URIs in data</vt:lpstr>
      <vt:lpstr>The Web as a blueprint</vt:lpstr>
      <vt:lpstr>Governance</vt:lpstr>
      <vt:lpstr>Agenda</vt:lpstr>
      <vt:lpstr>URIs for organizations</vt:lpstr>
      <vt:lpstr>Agenda</vt:lpstr>
      <vt:lpstr>OSLO Education Data Vocabulary</vt:lpstr>
      <vt:lpstr>Digital Single Gateway</vt:lpstr>
      <vt:lpstr>Cross-border students</vt:lpstr>
      <vt:lpstr>The need of european standards</vt:lpstr>
      <vt:lpstr>The belgian opportunity</vt:lpstr>
      <vt:lpstr>ICEG Education vocabulary</vt:lpstr>
      <vt:lpstr>Effort estimate</vt:lpstr>
      <vt:lpstr>Agenda</vt:lpstr>
      <vt:lpstr>Digital Europe for All (DE4A)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2020-02-19T08:44:28Z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0x0101004737C511A6E23947AD14508ECFA660DC</vt:lpwstr>
  </property>
</Properties>
</file>